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4"/>
  </p:notesMasterIdLst>
  <p:handoutMasterIdLst>
    <p:handoutMasterId r:id="rId85"/>
  </p:handoutMasterIdLst>
  <p:sldIdLst>
    <p:sldId id="257" r:id="rId3"/>
    <p:sldId id="354" r:id="rId4"/>
    <p:sldId id="356" r:id="rId5"/>
    <p:sldId id="358" r:id="rId6"/>
    <p:sldId id="347" r:id="rId7"/>
    <p:sldId id="355" r:id="rId8"/>
    <p:sldId id="348" r:id="rId9"/>
    <p:sldId id="350" r:id="rId10"/>
    <p:sldId id="345" r:id="rId11"/>
    <p:sldId id="343" r:id="rId12"/>
    <p:sldId id="346" r:id="rId13"/>
    <p:sldId id="344" r:id="rId14"/>
    <p:sldId id="349" r:id="rId15"/>
    <p:sldId id="353" r:id="rId16"/>
    <p:sldId id="363" r:id="rId17"/>
    <p:sldId id="260" r:id="rId18"/>
    <p:sldId id="256" r:id="rId19"/>
    <p:sldId id="259" r:id="rId20"/>
    <p:sldId id="271" r:id="rId21"/>
    <p:sldId id="264" r:id="rId22"/>
    <p:sldId id="280" r:id="rId23"/>
    <p:sldId id="281" r:id="rId24"/>
    <p:sldId id="367" r:id="rId25"/>
    <p:sldId id="338" r:id="rId26"/>
    <p:sldId id="273" r:id="rId27"/>
    <p:sldId id="368" r:id="rId28"/>
    <p:sldId id="274" r:id="rId29"/>
    <p:sldId id="275" r:id="rId30"/>
    <p:sldId id="276" r:id="rId31"/>
    <p:sldId id="261" r:id="rId32"/>
    <p:sldId id="258" r:id="rId33"/>
    <p:sldId id="272" r:id="rId34"/>
    <p:sldId id="291" r:id="rId35"/>
    <p:sldId id="369" r:id="rId36"/>
    <p:sldId id="292" r:id="rId37"/>
    <p:sldId id="293" r:id="rId38"/>
    <p:sldId id="294" r:id="rId39"/>
    <p:sldId id="295" r:id="rId40"/>
    <p:sldId id="300" r:id="rId41"/>
    <p:sldId id="339" r:id="rId42"/>
    <p:sldId id="364" r:id="rId43"/>
    <p:sldId id="269" r:id="rId44"/>
    <p:sldId id="268" r:id="rId45"/>
    <p:sldId id="270" r:id="rId46"/>
    <p:sldId id="365" r:id="rId47"/>
    <p:sldId id="366" r:id="rId48"/>
    <p:sldId id="351" r:id="rId49"/>
    <p:sldId id="279" r:id="rId50"/>
    <p:sldId id="277" r:id="rId51"/>
    <p:sldId id="285" r:id="rId52"/>
    <p:sldId id="289" r:id="rId53"/>
    <p:sldId id="352" r:id="rId54"/>
    <p:sldId id="283" r:id="rId55"/>
    <p:sldId id="287" r:id="rId56"/>
    <p:sldId id="288" r:id="rId57"/>
    <p:sldId id="372" r:id="rId58"/>
    <p:sldId id="373" r:id="rId59"/>
    <p:sldId id="388" r:id="rId60"/>
    <p:sldId id="387" r:id="rId61"/>
    <p:sldId id="385" r:id="rId62"/>
    <p:sldId id="290" r:id="rId63"/>
    <p:sldId id="394" r:id="rId64"/>
    <p:sldId id="395" r:id="rId65"/>
    <p:sldId id="396" r:id="rId66"/>
    <p:sldId id="397" r:id="rId67"/>
    <p:sldId id="398" r:id="rId68"/>
    <p:sldId id="399" r:id="rId69"/>
    <p:sldId id="400" r:id="rId70"/>
    <p:sldId id="401" r:id="rId71"/>
    <p:sldId id="402" r:id="rId72"/>
    <p:sldId id="403" r:id="rId73"/>
    <p:sldId id="404" r:id="rId74"/>
    <p:sldId id="405" r:id="rId75"/>
    <p:sldId id="406" r:id="rId76"/>
    <p:sldId id="407" r:id="rId77"/>
    <p:sldId id="408" r:id="rId78"/>
    <p:sldId id="409" r:id="rId79"/>
    <p:sldId id="410" r:id="rId80"/>
    <p:sldId id="413" r:id="rId81"/>
    <p:sldId id="390" r:id="rId82"/>
    <p:sldId id="391" r:id="rId83"/>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a:srgbClr val="FF0000"/>
    <a:srgbClr val="FFCC99"/>
    <a:srgbClr val="FFFF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autoAdjust="0"/>
    <p:restoredTop sz="94677" autoAdjust="0"/>
  </p:normalViewPr>
  <p:slideViewPr>
    <p:cSldViewPr>
      <p:cViewPr varScale="1">
        <p:scale>
          <a:sx n="70" d="100"/>
          <a:sy n="70" d="100"/>
        </p:scale>
        <p:origin x="1380" y="60"/>
      </p:cViewPr>
      <p:guideLst>
        <p:guide orient="horz" pos="2160"/>
        <p:guide pos="2880"/>
      </p:guideLst>
    </p:cSldViewPr>
  </p:slideViewPr>
  <p:outlineViewPr>
    <p:cViewPr>
      <p:scale>
        <a:sx n="33" d="100"/>
        <a:sy n="33" d="100"/>
      </p:scale>
      <p:origin x="0" y="250"/>
    </p:cViewPr>
  </p:outlineViewPr>
  <p:notesTextViewPr>
    <p:cViewPr>
      <p:scale>
        <a:sx n="100" d="100"/>
        <a:sy n="100" d="100"/>
      </p:scale>
      <p:origin x="0" y="0"/>
    </p:cViewPr>
  </p:notesTextViewPr>
  <p:sorterViewPr>
    <p:cViewPr>
      <p:scale>
        <a:sx n="66" d="100"/>
        <a:sy n="66" d="100"/>
      </p:scale>
      <p:origin x="0" y="6324"/>
    </p:cViewPr>
  </p:sorterViewPr>
  <p:notesViewPr>
    <p:cSldViewPr>
      <p:cViewPr varScale="1">
        <p:scale>
          <a:sx n="46" d="100"/>
          <a:sy n="46" d="100"/>
        </p:scale>
        <p:origin x="-2870" y="-82"/>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C41F3201-856D-4F5B-852A-EBFD17E9750F}" type="datetimeFigureOut">
              <a:rPr lang="en-SG" smtClean="0"/>
              <a:pPr/>
              <a:t>29/8/2015</a:t>
            </a:fld>
            <a:endParaRPr lang="en-SG"/>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SG"/>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F8B4A392-EE01-4E90-B588-6A9F66E08B0B}" type="slidenum">
              <a:rPr lang="en-SG" smtClean="0"/>
              <a:pPr/>
              <a:t>‹#›</a:t>
            </a:fld>
            <a:endParaRPr lang="en-SG"/>
          </a:p>
        </p:txBody>
      </p:sp>
    </p:spTree>
    <p:extLst>
      <p:ext uri="{BB962C8B-B14F-4D97-AF65-F5344CB8AC3E}">
        <p14:creationId xmlns:p14="http://schemas.microsoft.com/office/powerpoint/2010/main" val="250579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67D71B71-EF9D-4A63-AB35-CB92BC8E6CE2}" type="datetimeFigureOut">
              <a:rPr lang="en-SG" smtClean="0"/>
              <a:pPr/>
              <a:t>29/8/2015</a:t>
            </a:fld>
            <a:endParaRPr lang="en-SG"/>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23972C28-C5D8-4FE2-9EFE-B26C48118518}" type="slidenum">
              <a:rPr lang="en-SG" smtClean="0"/>
              <a:pPr/>
              <a:t>‹#›</a:t>
            </a:fld>
            <a:endParaRPr lang="en-SG"/>
          </a:p>
        </p:txBody>
      </p:sp>
    </p:spTree>
    <p:extLst>
      <p:ext uri="{BB962C8B-B14F-4D97-AF65-F5344CB8AC3E}">
        <p14:creationId xmlns:p14="http://schemas.microsoft.com/office/powerpoint/2010/main" val="547574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23972C28-C5D8-4FE2-9EFE-B26C48118518}" type="slidenum">
              <a:rPr lang="en-SG" smtClean="0"/>
              <a:pPr/>
              <a:t>17</a:t>
            </a:fld>
            <a:endParaRPr lang="en-SG" dirty="0"/>
          </a:p>
        </p:txBody>
      </p:sp>
    </p:spTree>
    <p:extLst>
      <p:ext uri="{BB962C8B-B14F-4D97-AF65-F5344CB8AC3E}">
        <p14:creationId xmlns:p14="http://schemas.microsoft.com/office/powerpoint/2010/main" val="595209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23972C28-C5D8-4FE2-9EFE-B26C48118518}" type="slidenum">
              <a:rPr lang="en-SG" smtClean="0"/>
              <a:pPr/>
              <a:t>39</a:t>
            </a:fld>
            <a:endParaRPr lang="en-SG"/>
          </a:p>
        </p:txBody>
      </p:sp>
    </p:spTree>
    <p:extLst>
      <p:ext uri="{BB962C8B-B14F-4D97-AF65-F5344CB8AC3E}">
        <p14:creationId xmlns:p14="http://schemas.microsoft.com/office/powerpoint/2010/main" val="3368575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23972C28-C5D8-4FE2-9EFE-B26C48118518}" type="slidenum">
              <a:rPr lang="en-SG" smtClean="0"/>
              <a:pPr/>
              <a:t>40</a:t>
            </a:fld>
            <a:endParaRPr lang="en-SG"/>
          </a:p>
        </p:txBody>
      </p:sp>
    </p:spTree>
    <p:extLst>
      <p:ext uri="{BB962C8B-B14F-4D97-AF65-F5344CB8AC3E}">
        <p14:creationId xmlns:p14="http://schemas.microsoft.com/office/powerpoint/2010/main" val="694464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23972C28-C5D8-4FE2-9EFE-B26C48118518}" type="slidenum">
              <a:rPr lang="en-SG" smtClean="0"/>
              <a:pPr/>
              <a:t>41</a:t>
            </a:fld>
            <a:endParaRPr lang="en-SG"/>
          </a:p>
        </p:txBody>
      </p:sp>
    </p:spTree>
    <p:extLst>
      <p:ext uri="{BB962C8B-B14F-4D97-AF65-F5344CB8AC3E}">
        <p14:creationId xmlns:p14="http://schemas.microsoft.com/office/powerpoint/2010/main" val="3859506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SG"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D784FE-5B17-49C8-B84D-02E203780C18}" type="slidenum">
              <a:rPr lang="en-SG">
                <a:cs typeface="Arial" charset="0"/>
              </a:rPr>
              <a:pPr fontAlgn="base">
                <a:spcBef>
                  <a:spcPct val="0"/>
                </a:spcBef>
                <a:spcAft>
                  <a:spcPct val="0"/>
                </a:spcAft>
                <a:defRPr/>
              </a:pPr>
              <a:t>80</a:t>
            </a:fld>
            <a:endParaRPr lang="en-SG">
              <a:cs typeface="Arial" charset="0"/>
            </a:endParaRPr>
          </a:p>
        </p:txBody>
      </p:sp>
    </p:spTree>
    <p:extLst>
      <p:ext uri="{BB962C8B-B14F-4D97-AF65-F5344CB8AC3E}">
        <p14:creationId xmlns:p14="http://schemas.microsoft.com/office/powerpoint/2010/main" val="268038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4BDC42A3-411F-4F1F-A7E8-7F00F92D0105}" type="datetimeFigureOut">
              <a:rPr lang="en-SG" smtClean="0"/>
              <a:pPr/>
              <a:t>29/8/2015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4F2EBA6-6AE1-4D34-B68F-168AD8E5F1AA}" type="slidenum">
              <a:rPr lang="en-SG" smtClean="0"/>
              <a:pPr/>
              <a:t>‹#›</a:t>
            </a:fld>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4BDC42A3-411F-4F1F-A7E8-7F00F92D0105}" type="datetimeFigureOut">
              <a:rPr lang="en-SG" smtClean="0"/>
              <a:pPr/>
              <a:t>29/8/2015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4F2EBA6-6AE1-4D34-B68F-168AD8E5F1AA}" type="slidenum">
              <a:rPr lang="en-SG" smtClean="0"/>
              <a:pPr/>
              <a:t>‹#›</a:t>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4BDC42A3-411F-4F1F-A7E8-7F00F92D0105}" type="datetimeFigureOut">
              <a:rPr lang="en-SG" smtClean="0"/>
              <a:pPr/>
              <a:t>29/8/2015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4F2EBA6-6AE1-4D34-B68F-168AD8E5F1AA}" type="slidenum">
              <a:rPr lang="en-SG" smtClean="0"/>
              <a:pPr/>
              <a:t>‹#›</a:t>
            </a:fld>
            <a:endParaRPr lang="en-SG"/>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20000"/>
                </a:spcBef>
                <a:spcAft>
                  <a:spcPct val="0"/>
                </a:spcAft>
                <a:buClr>
                  <a:srgbClr val="3366FF"/>
                </a:buClr>
                <a:buSzPct val="80000"/>
                <a:buFont typeface="Wingdings" pitchFamily="2" charset="2"/>
                <a:buChar char="l"/>
                <a:defRPr/>
              </a:pPr>
              <a:endParaRPr lang="en-SG" sz="2800">
                <a:solidFill>
                  <a:srgbClr val="0000CC"/>
                </a:solidFill>
                <a:ea typeface="楷体" pitchFamily="18" charset="-122"/>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fontAlgn="base">
                <a:spcBef>
                  <a:spcPct val="20000"/>
                </a:spcBef>
                <a:spcAft>
                  <a:spcPct val="0"/>
                </a:spcAft>
                <a:buClr>
                  <a:srgbClr val="3366FF"/>
                </a:buClr>
                <a:buSzPct val="80000"/>
                <a:buFont typeface="Wingdings" pitchFamily="2" charset="2"/>
                <a:buChar char="l"/>
                <a:defRPr/>
              </a:pPr>
              <a:endParaRPr lang="en-SG" sz="2800">
                <a:solidFill>
                  <a:srgbClr val="0000CC"/>
                </a:solidFill>
                <a:ea typeface="楷体" pitchFamily="18" charset="-122"/>
              </a:endParaRPr>
            </a:p>
          </p:txBody>
        </p:sp>
      </p:grpSp>
      <p:sp>
        <p:nvSpPr>
          <p:cNvPr id="7" name="Rectangle 10"/>
          <p:cNvSpPr>
            <a:spLocks noChangeArrowheads="1"/>
          </p:cNvSpPr>
          <p:nvPr/>
        </p:nvSpPr>
        <p:spPr bwMode="auto">
          <a:xfrm>
            <a:off x="7239000" y="6324600"/>
            <a:ext cx="1655763" cy="304800"/>
          </a:xfrm>
          <a:prstGeom prst="rect">
            <a:avLst/>
          </a:prstGeom>
          <a:noFill/>
          <a:ln w="9525">
            <a:noFill/>
            <a:miter lim="800000"/>
            <a:headEnd/>
            <a:tailEnd/>
          </a:ln>
          <a:effectLst/>
        </p:spPr>
        <p:txBody>
          <a:bodyPr wrap="none">
            <a:spAutoFit/>
          </a:bodyPr>
          <a:lstStyle/>
          <a:p>
            <a:pPr fontAlgn="base">
              <a:spcBef>
                <a:spcPct val="20000"/>
              </a:spcBef>
              <a:spcAft>
                <a:spcPct val="0"/>
              </a:spcAft>
              <a:buClr>
                <a:srgbClr val="3366FF"/>
              </a:buClr>
              <a:buSzPct val="80000"/>
              <a:buFont typeface="Wingdings" pitchFamily="2" charset="2"/>
              <a:buNone/>
              <a:defRPr/>
            </a:pPr>
            <a:r>
              <a:rPr lang="en-US" sz="1400">
                <a:solidFill>
                  <a:srgbClr val="000000"/>
                </a:solidFill>
              </a:rPr>
              <a:t>www.united-oil.com</a:t>
            </a:r>
          </a:p>
        </p:txBody>
      </p:sp>
      <p:sp>
        <p:nvSpPr>
          <p:cNvPr id="150533" name="Rectangle 5"/>
          <p:cNvSpPr>
            <a:spLocks noGrp="1" noChangeArrowheads="1"/>
          </p:cNvSpPr>
          <p:nvPr>
            <p:ph type="ctrTitle" sz="quarter"/>
          </p:nvPr>
        </p:nvSpPr>
        <p:spPr bwMode="auto">
          <a:xfrm>
            <a:off x="1293813" y="762000"/>
            <a:ext cx="7772400" cy="1143000"/>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a:defRPr/>
            </a:lvl1pPr>
          </a:lstStyle>
          <a:p>
            <a:r>
              <a:rPr lang="en-US" altLang="zh-CN"/>
              <a:t>Click to edit Master title style</a:t>
            </a:r>
          </a:p>
        </p:txBody>
      </p:sp>
      <p:sp>
        <p:nvSpPr>
          <p:cNvPr id="150534" name="Rectangle 6"/>
          <p:cNvSpPr>
            <a:spLocks noGrp="1" noChangeArrowheads="1"/>
          </p:cNvSpPr>
          <p:nvPr>
            <p:ph type="subTitle" sz="quarter" idx="1"/>
          </p:nvPr>
        </p:nvSpPr>
        <p:spPr bwMode="auto">
          <a:xfrm>
            <a:off x="685800" y="3429000"/>
            <a:ext cx="6400800" cy="17526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marL="0" indent="0" algn="ctr">
              <a:buFont typeface="Wingdings" pitchFamily="2" charset="2"/>
              <a:buNone/>
              <a:defRPr/>
            </a:lvl1pPr>
          </a:lstStyle>
          <a:p>
            <a:r>
              <a:rPr lang="en-US" altLang="zh-CN"/>
              <a:t>Click to edit Master subtitle style</a:t>
            </a:r>
          </a:p>
        </p:txBody>
      </p:sp>
    </p:spTree>
    <p:extLst>
      <p:ext uri="{BB962C8B-B14F-4D97-AF65-F5344CB8AC3E}">
        <p14:creationId xmlns:p14="http://schemas.microsoft.com/office/powerpoint/2010/main" val="181565217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601304659"/>
      </p:ext>
    </p:extLst>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21795846"/>
      </p:ext>
    </p:extLst>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4010702720"/>
      </p:ext>
    </p:extLst>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4235942357"/>
      </p:ext>
    </p:extLst>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Tree>
    <p:extLst>
      <p:ext uri="{BB962C8B-B14F-4D97-AF65-F5344CB8AC3E}">
        <p14:creationId xmlns:p14="http://schemas.microsoft.com/office/powerpoint/2010/main" val="4074401280"/>
      </p:ext>
    </p:extLst>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866621"/>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396926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4BDC42A3-411F-4F1F-A7E8-7F00F92D0105}" type="datetimeFigureOut">
              <a:rPr lang="en-SG" smtClean="0"/>
              <a:pPr/>
              <a:t>29/8/2015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4F2EBA6-6AE1-4D34-B68F-168AD8E5F1AA}" type="slidenum">
              <a:rPr lang="en-SG" smtClean="0"/>
              <a:pPr/>
              <a:t>‹#›</a:t>
            </a:fld>
            <a:endParaRPr lang="en-SG"/>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9170675"/>
      </p:ext>
    </p:extLst>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1946908358"/>
      </p:ext>
    </p:extLst>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2612540741"/>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DC42A3-411F-4F1F-A7E8-7F00F92D0105}" type="datetimeFigureOut">
              <a:rPr lang="en-SG" smtClean="0"/>
              <a:pPr/>
              <a:t>29/8/2015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4F2EBA6-6AE1-4D34-B68F-168AD8E5F1AA}" type="slidenum">
              <a:rPr lang="en-SG" smtClean="0"/>
              <a:pPr/>
              <a:t>‹#›</a:t>
            </a:fld>
            <a:endParaRPr lang="en-S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4BDC42A3-411F-4F1F-A7E8-7F00F92D0105}" type="datetimeFigureOut">
              <a:rPr lang="en-SG" smtClean="0"/>
              <a:pPr/>
              <a:t>29/8/2015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4F2EBA6-6AE1-4D34-B68F-168AD8E5F1AA}" type="slidenum">
              <a:rPr lang="en-SG" smtClean="0"/>
              <a:pPr/>
              <a:t>‹#›</a:t>
            </a:fld>
            <a:endParaRPr lang="en-S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4BDC42A3-411F-4F1F-A7E8-7F00F92D0105}" type="datetimeFigureOut">
              <a:rPr lang="en-SG" smtClean="0"/>
              <a:pPr/>
              <a:t>29/8/2015</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94F2EBA6-6AE1-4D34-B68F-168AD8E5F1AA}" type="slidenum">
              <a:rPr lang="en-SG" smtClean="0"/>
              <a:pPr/>
              <a:t>‹#›</a:t>
            </a:fld>
            <a:endParaRPr lang="en-S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4BDC42A3-411F-4F1F-A7E8-7F00F92D0105}" type="datetimeFigureOut">
              <a:rPr lang="en-SG" smtClean="0"/>
              <a:pPr/>
              <a:t>29/8/2015</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94F2EBA6-6AE1-4D34-B68F-168AD8E5F1AA}" type="slidenum">
              <a:rPr lang="en-SG" smtClean="0"/>
              <a:pPr/>
              <a:t>‹#›</a:t>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DC42A3-411F-4F1F-A7E8-7F00F92D0105}" type="datetimeFigureOut">
              <a:rPr lang="en-SG" smtClean="0"/>
              <a:pPr/>
              <a:t>29/8/2015</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94F2EBA6-6AE1-4D34-B68F-168AD8E5F1AA}" type="slidenum">
              <a:rPr lang="en-SG" smtClean="0"/>
              <a:pPr/>
              <a:t>‹#›</a:t>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DC42A3-411F-4F1F-A7E8-7F00F92D0105}" type="datetimeFigureOut">
              <a:rPr lang="en-SG" smtClean="0"/>
              <a:pPr/>
              <a:t>29/8/2015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4F2EBA6-6AE1-4D34-B68F-168AD8E5F1AA}" type="slidenum">
              <a:rPr lang="en-SG" smtClean="0"/>
              <a:pPr/>
              <a:t>‹#›</a:t>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DC42A3-411F-4F1F-A7E8-7F00F92D0105}" type="datetimeFigureOut">
              <a:rPr lang="en-SG" smtClean="0"/>
              <a:pPr/>
              <a:t>29/8/2015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4F2EBA6-6AE1-4D34-B68F-168AD8E5F1AA}" type="slidenum">
              <a:rPr lang="en-SG" smtClean="0"/>
              <a:pPr/>
              <a:t>‹#›</a:t>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CC99"/>
            </a:gs>
            <a:gs pos="17999">
              <a:srgbClr val="FEE7F2"/>
            </a:gs>
            <a:gs pos="36000">
              <a:srgbClr val="FAC77D"/>
            </a:gs>
            <a:gs pos="61000">
              <a:srgbClr val="FBA97D"/>
            </a:gs>
            <a:gs pos="82001">
              <a:srgbClr val="FBD49C"/>
            </a:gs>
            <a:gs pos="100000">
              <a:srgbClr val="FEE7F2"/>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C42A3-411F-4F1F-A7E8-7F00F92D0105}" type="datetimeFigureOut">
              <a:rPr lang="en-SG" smtClean="0"/>
              <a:pPr/>
              <a:t>29/8/2015</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2EBA6-6AE1-4D34-B68F-168AD8E5F1AA}" type="slidenum">
              <a:rPr lang="en-SG" smtClean="0"/>
              <a:pPr/>
              <a:t>‹#›</a:t>
            </a:fld>
            <a:endParaRPr lang="en-S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9966"/>
            </a:gs>
            <a:gs pos="17999">
              <a:srgbClr val="FEE7F2"/>
            </a:gs>
            <a:gs pos="36000">
              <a:srgbClr val="FAC77D"/>
            </a:gs>
            <a:gs pos="61000">
              <a:srgbClr val="FBA97D"/>
            </a:gs>
            <a:gs pos="82001">
              <a:srgbClr val="FBD49C"/>
            </a:gs>
            <a:gs pos="100000">
              <a:srgbClr val="FEE7F2"/>
            </a:gs>
          </a:gsLst>
          <a:lin ang="5400000" scaled="0"/>
          <a:tileRect l="-100000" b="-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490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SimSun"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SimSun"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SimSun"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SimSun"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SimSun"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SimSun"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SimSun"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SimSun" pitchFamily="2" charset="-122"/>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12.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3.jpeg"/><Relationship Id="rId21" Type="http://schemas.openxmlformats.org/officeDocument/2006/relationships/image" Target="../media/image21.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png"/><Relationship Id="rId25" Type="http://schemas.openxmlformats.org/officeDocument/2006/relationships/image" Target="../media/image25.jpeg"/><Relationship Id="rId2" Type="http://schemas.openxmlformats.org/officeDocument/2006/relationships/image" Target="../media/image1.png"/><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24" Type="http://schemas.openxmlformats.org/officeDocument/2006/relationships/image" Target="../media/image24.png"/><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pn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4.gif"/><Relationship Id="rId9" Type="http://schemas.openxmlformats.org/officeDocument/2006/relationships/image" Target="../media/image9.jpeg"/><Relationship Id="rId14" Type="http://schemas.openxmlformats.org/officeDocument/2006/relationships/image" Target="../media/image14.jpeg"/><Relationship Id="rId22"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sg/url?sa=i&amp;rct=j&amp;q=drum+filling+process&amp;source=images&amp;cd=&amp;cad=rja&amp;docid=O-_5Z5dhQZQVfM&amp;tbnid=ym3tmZ-MirEzyM:&amp;ved=0CAUQjRw&amp;url=http://www.directindustry.com/prod/feige-filling/drum-filling-stations-60339-497838.html&amp;ei=w7pwUa_rOMyWrgep-4HABg&amp;bvm=bv.45373924,d.bmk&amp;psig=AFQjCNHZitJvn50JNto0kn_DiiRZTNtk3A&amp;ust=1366428677158953" TargetMode="External"/><Relationship Id="rId7"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hyperlink" Target="http://www.google.com.sg/url?sa=i&amp;rct=j&amp;q=bottle+filling+process&amp;source=images&amp;cd=&amp;cad=rja&amp;docid=Iaaw9bxWZjdKMM&amp;tbnid=-nHJHdo5tw9fWM:&amp;ved=0CAUQjRw&amp;url=http://www.clima.net.cn/Machine/Beverage-Machinery/plastic-bottle.html&amp;ei=2cRwUfbFJ4_zrQfdi4GwDA&amp;psig=AFQjCNEa7iZ1uibEUi9nNYhFqxFWi88PaA&amp;ust=1366428914528698" TargetMode="Externa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8.jpe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9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4.jpeg"/><Relationship Id="rId11" Type="http://schemas.openxmlformats.org/officeDocument/2006/relationships/image" Target="../media/image2.pn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1.jpe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9.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3.jpg"/><Relationship Id="rId4" Type="http://schemas.openxmlformats.org/officeDocument/2006/relationships/image" Target="../media/image122.jpg"/></Relationships>
</file>

<file path=ppt/slides/_rels/slide5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6.jpg"/><Relationship Id="rId4" Type="http://schemas.openxmlformats.org/officeDocument/2006/relationships/image" Target="../media/image125.jp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6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9.jpg"/><Relationship Id="rId4" Type="http://schemas.openxmlformats.org/officeDocument/2006/relationships/image" Target="../media/image128.jp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0.jp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1.jp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2.jp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3.jp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4.jp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5.jp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6.jp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7.jp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36.jpe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8.jp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9.jp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0.jp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1.jpe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2.jp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3.jp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4.jp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5.jp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6.jp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7.jp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80.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18" Type="http://schemas.openxmlformats.org/officeDocument/2006/relationships/image" Target="../media/image162.png"/><Relationship Id="rId26" Type="http://schemas.openxmlformats.org/officeDocument/2006/relationships/image" Target="../media/image170.png"/><Relationship Id="rId3" Type="http://schemas.openxmlformats.org/officeDocument/2006/relationships/image" Target="../media/image1.png"/><Relationship Id="rId21" Type="http://schemas.openxmlformats.org/officeDocument/2006/relationships/image" Target="../media/image165.png"/><Relationship Id="rId34" Type="http://schemas.openxmlformats.org/officeDocument/2006/relationships/image" Target="../media/image178.jpeg"/><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1.png"/><Relationship Id="rId25" Type="http://schemas.openxmlformats.org/officeDocument/2006/relationships/image" Target="../media/image169.png"/><Relationship Id="rId33" Type="http://schemas.openxmlformats.org/officeDocument/2006/relationships/image" Target="../media/image177.png"/><Relationship Id="rId2" Type="http://schemas.openxmlformats.org/officeDocument/2006/relationships/notesSlide" Target="../notesSlides/notesSlide5.xml"/><Relationship Id="rId16" Type="http://schemas.openxmlformats.org/officeDocument/2006/relationships/image" Target="../media/image160.png"/><Relationship Id="rId20" Type="http://schemas.openxmlformats.org/officeDocument/2006/relationships/image" Target="../media/image164.png"/><Relationship Id="rId29"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50.jpeg"/><Relationship Id="rId11" Type="http://schemas.openxmlformats.org/officeDocument/2006/relationships/image" Target="../media/image155.png"/><Relationship Id="rId24" Type="http://schemas.openxmlformats.org/officeDocument/2006/relationships/image" Target="../media/image168.png"/><Relationship Id="rId32" Type="http://schemas.openxmlformats.org/officeDocument/2006/relationships/image" Target="../media/image176.jpeg"/><Relationship Id="rId5" Type="http://schemas.openxmlformats.org/officeDocument/2006/relationships/image" Target="../media/image149.tiff"/><Relationship Id="rId15" Type="http://schemas.openxmlformats.org/officeDocument/2006/relationships/image" Target="../media/image159.png"/><Relationship Id="rId23" Type="http://schemas.openxmlformats.org/officeDocument/2006/relationships/image" Target="../media/image167.png"/><Relationship Id="rId28" Type="http://schemas.openxmlformats.org/officeDocument/2006/relationships/image" Target="../media/image172.png"/><Relationship Id="rId36" Type="http://schemas.openxmlformats.org/officeDocument/2006/relationships/image" Target="../media/image180.png"/><Relationship Id="rId10" Type="http://schemas.openxmlformats.org/officeDocument/2006/relationships/image" Target="../media/image154.png"/><Relationship Id="rId19" Type="http://schemas.openxmlformats.org/officeDocument/2006/relationships/image" Target="../media/image163.png"/><Relationship Id="rId31" Type="http://schemas.openxmlformats.org/officeDocument/2006/relationships/image" Target="../media/image175.png"/><Relationship Id="rId4" Type="http://schemas.openxmlformats.org/officeDocument/2006/relationships/image" Target="../media/image148.jpeg"/><Relationship Id="rId9" Type="http://schemas.openxmlformats.org/officeDocument/2006/relationships/image" Target="../media/image153.png"/><Relationship Id="rId14" Type="http://schemas.openxmlformats.org/officeDocument/2006/relationships/image" Target="../media/image158.png"/><Relationship Id="rId22" Type="http://schemas.openxmlformats.org/officeDocument/2006/relationships/image" Target="../media/image166.png"/><Relationship Id="rId27" Type="http://schemas.openxmlformats.org/officeDocument/2006/relationships/image" Target="../media/image171.png"/><Relationship Id="rId30" Type="http://schemas.openxmlformats.org/officeDocument/2006/relationships/image" Target="../media/image174.jpeg"/><Relationship Id="rId35" Type="http://schemas.openxmlformats.org/officeDocument/2006/relationships/image" Target="../media/image179.jpe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0" name="TextBox 9"/>
          <p:cNvSpPr txBox="1"/>
          <p:nvPr/>
        </p:nvSpPr>
        <p:spPr>
          <a:xfrm>
            <a:off x="2947196" y="1916832"/>
            <a:ext cx="3249608" cy="707886"/>
          </a:xfrm>
          <a:prstGeom prst="rect">
            <a:avLst/>
          </a:prstGeom>
          <a:noFill/>
        </p:spPr>
        <p:txBody>
          <a:bodyPr wrap="none" rtlCol="0">
            <a:spAutoFit/>
          </a:bodyPr>
          <a:lstStyle/>
          <a:p>
            <a:r>
              <a:rPr lang="en-US" sz="4000" dirty="0" smtClean="0">
                <a:latin typeface="Times New Roman" pitchFamily="18" charset="0"/>
                <a:cs typeface="Times New Roman" pitchFamily="18" charset="0"/>
              </a:rPr>
              <a:t>Introduction to</a:t>
            </a:r>
            <a:endParaRPr lang="en-SG" sz="4000" dirty="0">
              <a:latin typeface="Times New Roman" pitchFamily="18" charset="0"/>
              <a:cs typeface="Times New Roman" pitchFamily="18" charset="0"/>
            </a:endParaRPr>
          </a:p>
        </p:txBody>
      </p:sp>
      <p:pic>
        <p:nvPicPr>
          <p:cNvPr id="11"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3678" y="2780928"/>
            <a:ext cx="6516641" cy="162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56322" name="Picture 2" descr="_Pic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6306" y="980728"/>
            <a:ext cx="6411388" cy="462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14" name="TextBox 13"/>
          <p:cNvSpPr txBox="1"/>
          <p:nvPr/>
        </p:nvSpPr>
        <p:spPr>
          <a:xfrm>
            <a:off x="3581890" y="5930517"/>
            <a:ext cx="1980220"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Stone Quarry</a:t>
            </a:r>
            <a:endParaRPr lang="en-SG" sz="2400" b="1" dirty="0">
              <a:solidFill>
                <a:srgbClr val="0000FF"/>
              </a:solidFill>
              <a:latin typeface="Times New Roman" pitchFamily="18" charset="0"/>
              <a:cs typeface="Times New Roman" pitchFamily="18" charset="0"/>
            </a:endParaRPr>
          </a:p>
        </p:txBody>
      </p:sp>
      <p:pic>
        <p:nvPicPr>
          <p:cNvPr id="10" name="Picture 15" descr="C:\Users\Shawn\Pictures\Industrial\09.Batu Gunung Makmur.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2080" y="5415153"/>
            <a:ext cx="2930512" cy="19540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Shawn\Pictures\Industrial\07.Gunung Sampurna Makmur.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717" y="5664893"/>
            <a:ext cx="1713178" cy="11423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Users\Shawn\Pictures\Industrial\08.Batu Sampurna Makmur.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5696" y="5577016"/>
            <a:ext cx="2070157" cy="138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188728"/>
      </p:ext>
    </p:extLst>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1" name="TextBox 10"/>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10" name="TextBox 9"/>
          <p:cNvSpPr txBox="1"/>
          <p:nvPr/>
        </p:nvSpPr>
        <p:spPr>
          <a:xfrm>
            <a:off x="2122376" y="5949280"/>
            <a:ext cx="4899248"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Tug Boat &amp; Barge Chartering Fleet</a:t>
            </a:r>
            <a:endParaRPr lang="en-SG" sz="2400" b="1" dirty="0">
              <a:solidFill>
                <a:srgbClr val="0000FF"/>
              </a:solidFill>
              <a:latin typeface="Times New Roman" pitchFamily="18" charset="0"/>
              <a:cs typeface="Times New Roman" pitchFamily="18" charset="0"/>
            </a:endParaRPr>
          </a:p>
        </p:txBody>
      </p:sp>
      <p:pic>
        <p:nvPicPr>
          <p:cNvPr id="59394" name="Picture 2" descr="_Pic4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6166" y="1071012"/>
            <a:ext cx="27051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_Pic424"/>
          <p:cNvPicPr>
            <a:picLocks noChangeAspect="1" noChangeArrowheads="1"/>
          </p:cNvPicPr>
          <p:nvPr/>
        </p:nvPicPr>
        <p:blipFill>
          <a:blip r:embed="rId4" cstate="print">
            <a:extLst>
              <a:ext uri="{28A0092B-C50C-407E-A947-70E740481C1C}">
                <a14:useLocalDpi xmlns:a14="http://schemas.microsoft.com/office/drawing/2010/main" val="0"/>
              </a:ext>
            </a:extLst>
          </a:blip>
          <a:srcRect t="13765"/>
          <a:stretch>
            <a:fillRect/>
          </a:stretch>
        </p:blipFill>
        <p:spPr bwMode="auto">
          <a:xfrm>
            <a:off x="4424772" y="1018027"/>
            <a:ext cx="2739516" cy="206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_Pic451"/>
          <p:cNvPicPr>
            <a:picLocks noChangeAspect="1" noChangeArrowheads="1"/>
          </p:cNvPicPr>
          <p:nvPr/>
        </p:nvPicPr>
        <p:blipFill>
          <a:blip r:embed="rId5" cstate="print">
            <a:extLst>
              <a:ext uri="{28A0092B-C50C-407E-A947-70E740481C1C}">
                <a14:useLocalDpi xmlns:a14="http://schemas.microsoft.com/office/drawing/2010/main" val="0"/>
              </a:ext>
            </a:extLst>
          </a:blip>
          <a:srcRect l="26820" t="34415" r="26524" b="37518"/>
          <a:stretch>
            <a:fillRect/>
          </a:stretch>
        </p:blipFill>
        <p:spPr bwMode="auto">
          <a:xfrm>
            <a:off x="1706166" y="3102555"/>
            <a:ext cx="2705100" cy="20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_Pic478"/>
          <p:cNvPicPr>
            <a:picLocks noChangeAspect="1" noChangeArrowheads="1"/>
          </p:cNvPicPr>
          <p:nvPr/>
        </p:nvPicPr>
        <p:blipFill>
          <a:blip r:embed="rId6" cstate="print">
            <a:extLst>
              <a:ext uri="{28A0092B-C50C-407E-A947-70E740481C1C}">
                <a14:useLocalDpi xmlns:a14="http://schemas.microsoft.com/office/drawing/2010/main" val="0"/>
              </a:ext>
            </a:extLst>
          </a:blip>
          <a:srcRect l="50267" t="72327" r="4263" b="2005"/>
          <a:stretch>
            <a:fillRect/>
          </a:stretch>
        </p:blipFill>
        <p:spPr bwMode="auto">
          <a:xfrm>
            <a:off x="4424772" y="3102554"/>
            <a:ext cx="2739516" cy="20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C:\Users\Shawn\Pictures\Industrial\19.Sirtu Alam Makmur.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5292985"/>
            <a:ext cx="1543424" cy="131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405496"/>
      </p:ext>
    </p:extLst>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1" name="TextBox 10"/>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10" name="TextBox 9"/>
          <p:cNvSpPr txBox="1"/>
          <p:nvPr/>
        </p:nvSpPr>
        <p:spPr>
          <a:xfrm>
            <a:off x="2932956" y="6073753"/>
            <a:ext cx="4306044"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Crane Sales, Rental &amp; Services</a:t>
            </a:r>
            <a:endParaRPr lang="en-SG" sz="2400" b="1" dirty="0">
              <a:solidFill>
                <a:srgbClr val="0000FF"/>
              </a:solidFill>
              <a:latin typeface="Times New Roman" pitchFamily="18" charset="0"/>
              <a:cs typeface="Times New Roman" pitchFamily="18" charset="0"/>
            </a:endParaRPr>
          </a:p>
        </p:txBody>
      </p:sp>
      <p:pic>
        <p:nvPicPr>
          <p:cNvPr id="56322" name="Picture 2" descr="_Pic35"/>
          <p:cNvPicPr>
            <a:picLocks noChangeAspect="1" noChangeArrowheads="1"/>
          </p:cNvPicPr>
          <p:nvPr/>
        </p:nvPicPr>
        <p:blipFill>
          <a:blip r:embed="rId3" cstate="print">
            <a:extLst>
              <a:ext uri="{28A0092B-C50C-407E-A947-70E740481C1C}">
                <a14:useLocalDpi xmlns:a14="http://schemas.microsoft.com/office/drawing/2010/main" val="0"/>
              </a:ext>
            </a:extLst>
          </a:blip>
          <a:srcRect l="33578" t="15840" r="32108" b="64374"/>
          <a:stretch>
            <a:fillRect/>
          </a:stretch>
        </p:blipFill>
        <p:spPr bwMode="auto">
          <a:xfrm>
            <a:off x="1328935" y="908719"/>
            <a:ext cx="3263887" cy="24362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_Pic34"/>
          <p:cNvPicPr>
            <a:picLocks noChangeAspect="1" noChangeArrowheads="1"/>
          </p:cNvPicPr>
          <p:nvPr/>
        </p:nvPicPr>
        <p:blipFill>
          <a:blip r:embed="rId4" cstate="print">
            <a:extLst>
              <a:ext uri="{28A0092B-C50C-407E-A947-70E740481C1C}">
                <a14:useLocalDpi xmlns:a14="http://schemas.microsoft.com/office/drawing/2010/main" val="0"/>
              </a:ext>
            </a:extLst>
          </a:blip>
          <a:srcRect l="50346" t="34274" r="1385" b="34274"/>
          <a:stretch>
            <a:fillRect/>
          </a:stretch>
        </p:blipFill>
        <p:spPr bwMode="auto">
          <a:xfrm>
            <a:off x="4713313" y="3428999"/>
            <a:ext cx="3263962" cy="24362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_Pic34"/>
          <p:cNvPicPr>
            <a:picLocks noChangeAspect="1" noChangeArrowheads="1"/>
          </p:cNvPicPr>
          <p:nvPr/>
        </p:nvPicPr>
        <p:blipFill>
          <a:blip r:embed="rId4" cstate="print">
            <a:extLst>
              <a:ext uri="{28A0092B-C50C-407E-A947-70E740481C1C}">
                <a14:useLocalDpi xmlns:a14="http://schemas.microsoft.com/office/drawing/2010/main" val="0"/>
              </a:ext>
            </a:extLst>
          </a:blip>
          <a:srcRect t="68146" r="51039"/>
          <a:stretch>
            <a:fillRect/>
          </a:stretch>
        </p:blipFill>
        <p:spPr bwMode="auto">
          <a:xfrm>
            <a:off x="1362447" y="3429000"/>
            <a:ext cx="3234108" cy="2410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_Pic34"/>
          <p:cNvPicPr>
            <a:picLocks noChangeAspect="1" noChangeArrowheads="1"/>
          </p:cNvPicPr>
          <p:nvPr/>
        </p:nvPicPr>
        <p:blipFill>
          <a:blip r:embed="rId4" cstate="print">
            <a:extLst>
              <a:ext uri="{28A0092B-C50C-407E-A947-70E740481C1C}">
                <a14:useLocalDpi xmlns:a14="http://schemas.microsoft.com/office/drawing/2010/main" val="0"/>
              </a:ext>
            </a:extLst>
          </a:blip>
          <a:srcRect l="50346" t="67943" r="1155"/>
          <a:stretch>
            <a:fillRect/>
          </a:stretch>
        </p:blipFill>
        <p:spPr bwMode="auto">
          <a:xfrm>
            <a:off x="4713313" y="925629"/>
            <a:ext cx="3218820" cy="24371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C:\Users\Shawn\Pictures\Industrial\logo IC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6968" y="5865259"/>
            <a:ext cx="1097260" cy="84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880624"/>
      </p:ext>
    </p:extLst>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1" name="TextBox 10"/>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10" name="TextBox 9"/>
          <p:cNvSpPr txBox="1"/>
          <p:nvPr/>
        </p:nvSpPr>
        <p:spPr>
          <a:xfrm>
            <a:off x="3944959" y="5939135"/>
            <a:ext cx="4543624"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Cement Premix &amp; Concrete Pile</a:t>
            </a:r>
            <a:endParaRPr lang="en-SG" sz="2400" b="1" dirty="0">
              <a:solidFill>
                <a:srgbClr val="0000FF"/>
              </a:solidFill>
              <a:latin typeface="Times New Roman" pitchFamily="18" charset="0"/>
              <a:cs typeface="Times New Roman" pitchFamily="18" charset="0"/>
            </a:endParaRPr>
          </a:p>
        </p:txBody>
      </p:sp>
      <p:pic>
        <p:nvPicPr>
          <p:cNvPr id="62466" name="Picture 2" descr="_Pic1"/>
          <p:cNvPicPr>
            <a:picLocks noChangeAspect="1" noChangeArrowheads="1"/>
          </p:cNvPicPr>
          <p:nvPr/>
        </p:nvPicPr>
        <p:blipFill>
          <a:blip r:embed="rId3" cstate="print">
            <a:extLst>
              <a:ext uri="{28A0092B-C50C-407E-A947-70E740481C1C}">
                <a14:useLocalDpi xmlns:a14="http://schemas.microsoft.com/office/drawing/2010/main" val="0"/>
              </a:ext>
            </a:extLst>
          </a:blip>
          <a:srcRect b="34706"/>
          <a:stretch>
            <a:fillRect/>
          </a:stretch>
        </p:blipFill>
        <p:spPr bwMode="auto">
          <a:xfrm>
            <a:off x="788433" y="1466849"/>
            <a:ext cx="5295900" cy="3924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descr="_Pic29"/>
          <p:cNvPicPr>
            <a:picLocks noChangeAspect="1" noChangeArrowheads="1"/>
          </p:cNvPicPr>
          <p:nvPr/>
        </p:nvPicPr>
        <p:blipFill>
          <a:blip r:embed="rId4" cstate="print">
            <a:extLst>
              <a:ext uri="{28A0092B-C50C-407E-A947-70E740481C1C}">
                <a14:useLocalDpi xmlns:a14="http://schemas.microsoft.com/office/drawing/2010/main" val="0"/>
              </a:ext>
            </a:extLst>
          </a:blip>
          <a:srcRect t="25465" b="25342"/>
          <a:stretch>
            <a:fillRect/>
          </a:stretch>
        </p:blipFill>
        <p:spPr bwMode="auto">
          <a:xfrm>
            <a:off x="6216771" y="1466849"/>
            <a:ext cx="2531693" cy="3978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descr="C:\Users\Shawn\Pictures\Industrial\23.Sempurna Makmur Sentos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5597" y="5480992"/>
            <a:ext cx="1260376" cy="126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563531"/>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1" name="TextBox 10"/>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10" name="TextBox 9"/>
          <p:cNvSpPr txBox="1"/>
          <p:nvPr/>
        </p:nvSpPr>
        <p:spPr>
          <a:xfrm>
            <a:off x="3944959" y="5756303"/>
            <a:ext cx="4543624"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Restaurant &amp; Bakery</a:t>
            </a:r>
            <a:endParaRPr lang="en-SG" sz="2400" b="1" dirty="0">
              <a:solidFill>
                <a:srgbClr val="0000FF"/>
              </a:solidFill>
              <a:latin typeface="Times New Roman" pitchFamily="18" charset="0"/>
              <a:cs typeface="Times New Roman" pitchFamily="18" charset="0"/>
            </a:endParaRPr>
          </a:p>
        </p:txBody>
      </p:sp>
      <p:pic>
        <p:nvPicPr>
          <p:cNvPr id="57346" name="Picture 2" descr="http://dharmakitchen.com/templates/default/im/home_03.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6968" y="5522775"/>
            <a:ext cx="1989634" cy="877416"/>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http://dharmakitchen.com/im/bakery.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6660"/>
          <a:stretch/>
        </p:blipFill>
        <p:spPr bwMode="auto">
          <a:xfrm>
            <a:off x="933500" y="1290613"/>
            <a:ext cx="3528392" cy="38230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7350" name="Picture 6" descr="http://dharmakitchen.com/im/locati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6676"/>
          <a:stretch/>
        </p:blipFill>
        <p:spPr bwMode="auto">
          <a:xfrm>
            <a:off x="4893940" y="1268760"/>
            <a:ext cx="3494484" cy="38448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002573"/>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1" name="TextBox 10"/>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10" name="TextBox 9"/>
          <p:cNvSpPr txBox="1"/>
          <p:nvPr/>
        </p:nvSpPr>
        <p:spPr>
          <a:xfrm>
            <a:off x="3923928" y="6112815"/>
            <a:ext cx="4543624"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Auto Service Station</a:t>
            </a:r>
            <a:endParaRPr lang="en-SG" sz="2400" b="1" dirty="0">
              <a:solidFill>
                <a:srgbClr val="0000FF"/>
              </a:solidFill>
              <a:latin typeface="Times New Roman" pitchFamily="18" charset="0"/>
              <a:cs typeface="Times New Roman" pitchFamily="18" charset="0"/>
            </a:endParaRPr>
          </a:p>
        </p:txBody>
      </p:sp>
      <p:pic>
        <p:nvPicPr>
          <p:cNvPr id="62466" name="Picture 2" descr="C:\Users\Shawn\Dropbox\Photos\puri outl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1058" y="836712"/>
            <a:ext cx="3874217" cy="2449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2467" name="Picture 3" descr="C:\Users\Shawn\Dropbox\Photos\deplu.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399"/>
          <a:stretch/>
        </p:blipFill>
        <p:spPr bwMode="auto">
          <a:xfrm>
            <a:off x="4771058" y="3428324"/>
            <a:ext cx="3761382" cy="2471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2468" name="Picture 4" descr="C:\Users\Shawn\Dropbox\Photos\cimone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278"/>
          <a:stretch/>
        </p:blipFill>
        <p:spPr bwMode="auto">
          <a:xfrm>
            <a:off x="424929" y="3424889"/>
            <a:ext cx="3761380" cy="24746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2469" name="Picture 5" descr="C:\Users\Shawn\Dropbox\Photos\cengkareng fron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778" y="836712"/>
            <a:ext cx="4354632" cy="24685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9" descr="C:\Users\Shawn\Pictures\Industrial\15.United Auto Care.jpg"/>
          <p:cNvPicPr>
            <a:picLocks noChangeAspect="1" noChangeArrowheads="1"/>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907704" y="6006108"/>
            <a:ext cx="1368152" cy="604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925449"/>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1" name="Picture 1" descr="DSCN0532"/>
          <p:cNvPicPr>
            <a:picLocks noChangeAspect="1" noChangeArrowheads="1"/>
          </p:cNvPicPr>
          <p:nvPr/>
        </p:nvPicPr>
        <p:blipFill rotWithShape="1">
          <a:blip r:embed="rId3" cstate="print"/>
          <a:srcRect b="10553"/>
          <a:stretch/>
        </p:blipFill>
        <p:spPr bwMode="auto">
          <a:xfrm>
            <a:off x="649906" y="961116"/>
            <a:ext cx="8096384" cy="4711807"/>
          </a:xfrm>
          <a:prstGeom prst="rect">
            <a:avLst/>
          </a:prstGeom>
          <a:ln>
            <a:noFill/>
          </a:ln>
          <a:effectLst>
            <a:softEdge rad="112500"/>
          </a:effectLst>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
        <p:nvSpPr>
          <p:cNvPr id="5" name="TextBox 4"/>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pic>
        <p:nvPicPr>
          <p:cNvPr id="7" name="Picture 4" descr="https://photos-3.dropbox.com/t/0/AABfx72scCdyQSOGOGp9nDyv0LjFIvByaZK7LzvRmfuHVA/10/98567391/jpeg/32x32/2/1352203200/0/2/United%20Oil%20Logo%203D.jpg/H4e6tOQ8Sa_rYjkWXoh498cJuhMKX1wDEBS2hIYzJ2s?size=1024x768"/>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5696" y="5589240"/>
            <a:ext cx="1134277" cy="11342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95640" y="5939135"/>
            <a:ext cx="3496640"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Lube Oil Blending Plant</a:t>
            </a:r>
            <a:endParaRPr lang="en-SG" sz="2400" b="1" dirty="0">
              <a:solidFill>
                <a:srgbClr val="0000FF"/>
              </a:solidFill>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0" name="Rectangle 11"/>
          <p:cNvSpPr>
            <a:spLocks noChangeArrowheads="1"/>
          </p:cNvSpPr>
          <p:nvPr/>
        </p:nvSpPr>
        <p:spPr bwMode="auto">
          <a:xfrm>
            <a:off x="641412" y="1340768"/>
            <a:ext cx="8077200" cy="609600"/>
          </a:xfrm>
          <a:prstGeom prst="rect">
            <a:avLst/>
          </a:prstGeom>
          <a:noFill/>
          <a:ln w="9525">
            <a:noFill/>
            <a:miter lim="800000"/>
            <a:headEnd/>
            <a:tailEnd/>
          </a:ln>
        </p:spPr>
        <p:txBody>
          <a:bodyPr/>
          <a:lstStyle/>
          <a:p>
            <a:pPr algn="ctr">
              <a:lnSpc>
                <a:spcPct val="100000"/>
              </a:lnSpc>
              <a:spcBef>
                <a:spcPct val="0"/>
              </a:spcBef>
              <a:buClrTx/>
              <a:buFontTx/>
              <a:buNone/>
              <a:defRPr/>
            </a:pPr>
            <a:r>
              <a:rPr lang="en-US" altLang="zh-CN" sz="4000" b="1" dirty="0" smtClean="0">
                <a:solidFill>
                  <a:srgbClr val="0000FF"/>
                </a:solidFill>
                <a:latin typeface="Times New Roman"/>
              </a:rPr>
              <a:t>The Company</a:t>
            </a:r>
            <a:endParaRPr lang="en-US" altLang="zh-CN" sz="2800" b="1" dirty="0">
              <a:solidFill>
                <a:srgbClr val="0000FF"/>
              </a:solidFill>
              <a:latin typeface="Times New Roman"/>
            </a:endParaRPr>
          </a:p>
        </p:txBody>
      </p:sp>
      <p:sp>
        <p:nvSpPr>
          <p:cNvPr id="11" name="Rectangle 10"/>
          <p:cNvSpPr/>
          <p:nvPr/>
        </p:nvSpPr>
        <p:spPr>
          <a:xfrm>
            <a:off x="179512" y="2204864"/>
            <a:ext cx="8568952" cy="3539430"/>
          </a:xfrm>
          <a:prstGeom prst="rect">
            <a:avLst/>
          </a:prstGeom>
        </p:spPr>
        <p:txBody>
          <a:bodyPr wrap="square">
            <a:spAutoFit/>
          </a:bodyPr>
          <a:lstStyle/>
          <a:p>
            <a:pPr marL="609600" indent="-609600">
              <a:buClr>
                <a:schemeClr val="bg1"/>
              </a:buClr>
              <a:buFont typeface="Wingdings" pitchFamily="2" charset="2"/>
              <a:buChar char="Ø"/>
              <a:defRPr/>
            </a:pPr>
            <a:r>
              <a:rPr lang="en-US" altLang="zh-CN" sz="2800" b="1" dirty="0">
                <a:latin typeface="Times New Roman" pitchFamily="18" charset="0"/>
                <a:cs typeface="Times New Roman" pitchFamily="18" charset="0"/>
              </a:rPr>
              <a:t>Incorporated in the Republic of Singapore in early </a:t>
            </a:r>
            <a:r>
              <a:rPr lang="en-US" altLang="zh-CN" sz="2800" b="1" dirty="0" smtClean="0">
                <a:latin typeface="Times New Roman" pitchFamily="18" charset="0"/>
                <a:cs typeface="Times New Roman" pitchFamily="18" charset="0"/>
              </a:rPr>
              <a:t>1999.</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a:latin typeface="Times New Roman" pitchFamily="18" charset="0"/>
                <a:cs typeface="Times New Roman" pitchFamily="18" charset="0"/>
              </a:rPr>
              <a:t>Plant originally designed and built by an US Oil Major company, expanded and upgraded to suit to meet our </a:t>
            </a:r>
            <a:r>
              <a:rPr lang="en-US" altLang="zh-CN" sz="2800" b="1" dirty="0" smtClean="0">
                <a:latin typeface="Times New Roman" pitchFamily="18" charset="0"/>
                <a:cs typeface="Times New Roman" pitchFamily="18" charset="0"/>
              </a:rPr>
              <a:t>requirement.</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a:latin typeface="Times New Roman" pitchFamily="18" charset="0"/>
                <a:cs typeface="Times New Roman" pitchFamily="18" charset="0"/>
              </a:rPr>
              <a:t>Managed by a team of lubricants </a:t>
            </a:r>
            <a:r>
              <a:rPr lang="en-US" altLang="zh-CN" sz="2800" b="1" dirty="0" smtClean="0">
                <a:latin typeface="Times New Roman" pitchFamily="18" charset="0"/>
                <a:cs typeface="Times New Roman" pitchFamily="18" charset="0"/>
              </a:rPr>
              <a:t>professionals.</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a:latin typeface="Times New Roman" pitchFamily="18" charset="0"/>
                <a:cs typeface="Times New Roman" pitchFamily="18" charset="0"/>
              </a:rPr>
              <a:t>Produces high quality lubricants and petroleum </a:t>
            </a:r>
            <a:r>
              <a:rPr lang="en-US" altLang="zh-CN" sz="2800" b="1" dirty="0" smtClean="0">
                <a:latin typeface="Times New Roman" pitchFamily="18" charset="0"/>
                <a:cs typeface="Times New Roman" pitchFamily="18" charset="0"/>
              </a:rPr>
              <a:t>specialty.</a:t>
            </a:r>
            <a:endParaRPr lang="en-SG" sz="2800" b="1" dirty="0">
              <a:latin typeface="Times New Roman" pitchFamily="18" charset="0"/>
              <a:cs typeface="Times New Roman" pitchFamily="18" charset="0"/>
            </a:endParaRPr>
          </a:p>
        </p:txBody>
      </p:sp>
      <p:pic>
        <p:nvPicPr>
          <p:cNvPr id="13"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7" y="239143"/>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xEl>
                                              <p:pRg st="0" end="0"/>
                                            </p:txEl>
                                          </p:spTgt>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1000" fill="hold"/>
                                        <p:tgtEl>
                                          <p:spTgt spid="11">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1">
                                            <p:txEl>
                                              <p:pRg st="1" end="1"/>
                                            </p:txEl>
                                          </p:spTgt>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p:cTn id="19" dur="1000" fill="hold"/>
                                        <p:tgtEl>
                                          <p:spTgt spid="11">
                                            <p:txEl>
                                              <p:pRg st="2" end="2"/>
                                            </p:txEl>
                                          </p:spTgt>
                                        </p:tgtEl>
                                        <p:attrNameLst>
                                          <p:attrName>ppt_x</p:attrName>
                                        </p:attrNameLst>
                                      </p:cBhvr>
                                      <p:tavLst>
                                        <p:tav tm="0">
                                          <p:val>
                                            <p:strVal val="#ppt_x-.2"/>
                                          </p:val>
                                        </p:tav>
                                        <p:tav tm="100000">
                                          <p:val>
                                            <p:strVal val="#ppt_x"/>
                                          </p:val>
                                        </p:tav>
                                      </p:tavLst>
                                    </p:anim>
                                    <p:anim calcmode="lin" valueType="num">
                                      <p:cBhvr>
                                        <p:cTn id="20" dur="1000" fill="hold"/>
                                        <p:tgtEl>
                                          <p:spTgt spid="1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
                                            <p:txEl>
                                              <p:pRg st="2" end="2"/>
                                            </p:txEl>
                                          </p:spTgt>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p:cTn id="25" dur="1000" fill="hold"/>
                                        <p:tgtEl>
                                          <p:spTgt spid="11">
                                            <p:txEl>
                                              <p:pRg st="3" end="3"/>
                                            </p:txEl>
                                          </p:spTgt>
                                        </p:tgtEl>
                                        <p:attrNameLst>
                                          <p:attrName>ppt_x</p:attrName>
                                        </p:attrNameLst>
                                      </p:cBhvr>
                                      <p:tavLst>
                                        <p:tav tm="0">
                                          <p:val>
                                            <p:strVal val="#ppt_x-.2"/>
                                          </p:val>
                                        </p:tav>
                                        <p:tav tm="100000">
                                          <p:val>
                                            <p:strVal val="#ppt_x"/>
                                          </p:val>
                                        </p:tav>
                                      </p:tavLst>
                                    </p:anim>
                                    <p:anim calcmode="lin" valueType="num">
                                      <p:cBhvr>
                                        <p:cTn id="26" dur="1000" fill="hold"/>
                                        <p:tgtEl>
                                          <p:spTgt spid="1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79512" y="2204864"/>
            <a:ext cx="8568952" cy="3970318"/>
          </a:xfrm>
          <a:prstGeom prst="rect">
            <a:avLst/>
          </a:prstGeom>
        </p:spPr>
        <p:txBody>
          <a:bodyPr wrap="square">
            <a:spAutoFit/>
          </a:bodyPr>
          <a:lstStyle/>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Located in </a:t>
            </a:r>
            <a:r>
              <a:rPr lang="en-US" altLang="zh-CN" sz="2800" b="1" dirty="0" err="1" smtClean="0">
                <a:latin typeface="Times New Roman" pitchFamily="18" charset="0"/>
                <a:cs typeface="Times New Roman" pitchFamily="18" charset="0"/>
              </a:rPr>
              <a:t>Jurong</a:t>
            </a:r>
            <a:r>
              <a:rPr lang="en-US" altLang="zh-CN" sz="2800" b="1" dirty="0" smtClean="0">
                <a:latin typeface="Times New Roman" pitchFamily="18" charset="0"/>
                <a:cs typeface="Times New Roman" pitchFamily="18" charset="0"/>
              </a:rPr>
              <a:t>, Singapore’s largest industrial estate.</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Manufacturing capability includes storage, blending &amp; filling (bulk, drums, pails, cans &amp; bottles).</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Laboratory with state-of-art equipment capable of full QA / QC test.</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Logistics &amp; administration support.</a:t>
            </a:r>
          </a:p>
          <a:p>
            <a:pPr marL="609600" indent="-609600">
              <a:buClr>
                <a:schemeClr val="bg1"/>
              </a:buClr>
              <a:buFont typeface="Wingdings" pitchFamily="2" charset="2"/>
              <a:buChar char="Ø"/>
              <a:defRPr/>
            </a:pPr>
            <a:r>
              <a:rPr lang="en-US" sz="2800" b="1" dirty="0" smtClean="0">
                <a:latin typeface="Times New Roman" pitchFamily="18" charset="0"/>
                <a:cs typeface="Times New Roman" pitchFamily="18" charset="0"/>
              </a:rPr>
              <a:t>Market driven &amp; export oriented.</a:t>
            </a:r>
            <a:endParaRPr lang="en-SG" sz="2800" b="1" dirty="0">
              <a:latin typeface="Times New Roman" pitchFamily="18" charset="0"/>
              <a:cs typeface="Times New Roman" pitchFamily="18" charset="0"/>
            </a:endParaRPr>
          </a:p>
        </p:txBody>
      </p:sp>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3" name="Rectangle 11"/>
          <p:cNvSpPr>
            <a:spLocks noChangeArrowheads="1"/>
          </p:cNvSpPr>
          <p:nvPr/>
        </p:nvSpPr>
        <p:spPr bwMode="auto">
          <a:xfrm>
            <a:off x="641412" y="1307480"/>
            <a:ext cx="8077200" cy="609600"/>
          </a:xfrm>
          <a:prstGeom prst="rect">
            <a:avLst/>
          </a:prstGeom>
          <a:noFill/>
          <a:ln w="9525">
            <a:noFill/>
            <a:miter lim="800000"/>
            <a:headEnd/>
            <a:tailEnd/>
          </a:ln>
        </p:spPr>
        <p:txBody>
          <a:bodyPr/>
          <a:lstStyle/>
          <a:p>
            <a:pPr algn="ctr">
              <a:lnSpc>
                <a:spcPct val="100000"/>
              </a:lnSpc>
              <a:spcBef>
                <a:spcPct val="0"/>
              </a:spcBef>
              <a:buClrTx/>
              <a:buFontTx/>
              <a:buNone/>
              <a:defRPr/>
            </a:pPr>
            <a:r>
              <a:rPr lang="en-US" altLang="zh-CN" sz="4000" b="1" dirty="0" smtClean="0">
                <a:solidFill>
                  <a:srgbClr val="0000FF"/>
                </a:solidFill>
                <a:latin typeface="Times New Roman"/>
              </a:rPr>
              <a:t>The Company</a:t>
            </a:r>
            <a:endParaRPr lang="en-US" altLang="zh-CN" sz="2800" b="1" dirty="0">
              <a:solidFill>
                <a:srgbClr val="0000FF"/>
              </a:solidFill>
              <a:latin typeface="Times New Roman"/>
            </a:endParaRP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8411" y="260648"/>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
                                            <p:txEl>
                                              <p:pRg st="1" end="1"/>
                                            </p:txEl>
                                          </p:spTgt>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0"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xEl>
                                              <p:pRg st="2" end="2"/>
                                            </p:txEl>
                                          </p:spTgt>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p:cTn id="25"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8">
                                            <p:txEl>
                                              <p:pRg st="3" end="3"/>
                                            </p:txEl>
                                          </p:spTgt>
                                        </p:tgtEl>
                                      </p:cBhvr>
                                    </p:animEffect>
                                  </p:childTnLst>
                                </p:cTn>
                              </p:par>
                            </p:childTnLst>
                          </p:cTn>
                        </p:par>
                        <p:par>
                          <p:cTn id="28" fill="hold">
                            <p:stCondLst>
                              <p:cond delay="4000"/>
                            </p:stCondLst>
                            <p:childTnLst>
                              <p:par>
                                <p:cTn id="29" presetID="29" presetClass="entr" presetSubtype="0" fill="hold" nodeType="after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p:cTn id="31" dur="1000" fill="hold"/>
                                        <p:tgtEl>
                                          <p:spTgt spid="8">
                                            <p:txEl>
                                              <p:pRg st="4" end="4"/>
                                            </p:txEl>
                                          </p:spTgt>
                                        </p:tgtEl>
                                        <p:attrNameLst>
                                          <p:attrName>ppt_x</p:attrName>
                                        </p:attrNameLst>
                                      </p:cBhvr>
                                      <p:tavLst>
                                        <p:tav tm="0">
                                          <p:val>
                                            <p:strVal val="#ppt_x-.2"/>
                                          </p:val>
                                        </p:tav>
                                        <p:tav tm="100000">
                                          <p:val>
                                            <p:strVal val="#ppt_x"/>
                                          </p:val>
                                        </p:tav>
                                      </p:tavLst>
                                    </p:anim>
                                    <p:anim calcmode="lin" valueType="num">
                                      <p:cBhvr>
                                        <p:cTn id="32" dur="1000" fill="hold"/>
                                        <p:tgtEl>
                                          <p:spTgt spid="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9" name="Rectangle 9"/>
          <p:cNvSpPr txBox="1">
            <a:spLocks noChangeArrowheads="1"/>
          </p:cNvSpPr>
          <p:nvPr/>
        </p:nvSpPr>
        <p:spPr bwMode="auto">
          <a:xfrm>
            <a:off x="2057400" y="1412776"/>
            <a:ext cx="5029200" cy="762000"/>
          </a:xfrm>
          <a:prstGeom prst="rect">
            <a:avLst/>
          </a:prstGeom>
          <a:ln>
            <a:miter lim="800000"/>
            <a:headEnd/>
            <a:tailEnd/>
          </a:ln>
        </p:spPr>
        <p:txBody>
          <a:bodyPr vert="horz" wrap="square" lIns="91440" tIns="45720" rIns="91440" bIns="45720" numCol="1" rtlCol="0" anchor="t" anchorCtr="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0000FF"/>
                </a:solidFill>
                <a:uLnTx/>
                <a:uFillTx/>
                <a:latin typeface="Times New Roman"/>
                <a:ea typeface="+mj-ea"/>
                <a:cs typeface="+mj-cs"/>
              </a:rPr>
              <a:t>Singapore Plant</a:t>
            </a:r>
            <a:endParaRPr kumimoji="0" lang="zh-CN" altLang="zh-CN" sz="4000" b="1" i="0" u="none" strike="noStrike" kern="1200" cap="none" spc="0" normalizeH="0" baseline="0" noProof="0" dirty="0" smtClean="0">
              <a:ln>
                <a:noFill/>
              </a:ln>
              <a:solidFill>
                <a:srgbClr val="0000FF"/>
              </a:solidFill>
              <a:uLnTx/>
              <a:uFillTx/>
              <a:latin typeface="Times New Roman"/>
              <a:ea typeface="+mj-ea"/>
              <a:cs typeface="+mj-cs"/>
            </a:endParaRPr>
          </a:p>
        </p:txBody>
      </p:sp>
      <p:sp>
        <p:nvSpPr>
          <p:cNvPr id="11" name="Rectangle 10"/>
          <p:cNvSpPr/>
          <p:nvPr/>
        </p:nvSpPr>
        <p:spPr>
          <a:xfrm>
            <a:off x="0" y="2420888"/>
            <a:ext cx="8964487" cy="1384995"/>
          </a:xfrm>
          <a:prstGeom prst="rect">
            <a:avLst/>
          </a:prstGeom>
        </p:spPr>
        <p:txBody>
          <a:bodyPr wrap="square">
            <a:spAutoFit/>
          </a:bodyPr>
          <a:lstStyle/>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4,000MT of Base Oil storage facility.</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Dual functions bulk tanks – for storage and blending.</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Blending capability at 3,000MT / shift / month.</a:t>
            </a:r>
            <a:endParaRPr lang="en-US" altLang="zh-CN" sz="2800" b="1" dirty="0">
              <a:latin typeface="Times New Roman" pitchFamily="18" charset="0"/>
              <a:cs typeface="Times New Roman" pitchFamily="18" charset="0"/>
            </a:endParaRP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7" y="260648"/>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slide(fromLeft)">
                                      <p:cBhvr>
                                        <p:cTn id="7" dur="500"/>
                                        <p:tgtEl>
                                          <p:spTgt spid="11">
                                            <p:txEl>
                                              <p:pRg st="0" end="0"/>
                                            </p:txEl>
                                          </p:spTgt>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slide(fromLeft)">
                                      <p:cBhvr>
                                        <p:cTn id="11" dur="500"/>
                                        <p:tgtEl>
                                          <p:spTgt spid="11">
                                            <p:txEl>
                                              <p:pRg st="1" end="1"/>
                                            </p:txEl>
                                          </p:spTgt>
                                        </p:tgtEl>
                                      </p:cBhvr>
                                    </p:animEffect>
                                  </p:childTnLst>
                                </p:cTn>
                              </p:par>
                            </p:childTnLst>
                          </p:cTn>
                        </p:par>
                        <p:par>
                          <p:cTn id="12" fill="hold">
                            <p:stCondLst>
                              <p:cond delay="1000"/>
                            </p:stCondLst>
                            <p:childTnLst>
                              <p:par>
                                <p:cTn id="13" presetID="12" presetClass="entr" presetSubtype="8"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slide(fromLeft)">
                                      <p:cBhvr>
                                        <p:cTn id="1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83852" y="116632"/>
            <a:ext cx="5115272" cy="707886"/>
          </a:xfrm>
          <a:prstGeom prst="rect">
            <a:avLst/>
          </a:prstGeom>
          <a:noFill/>
        </p:spPr>
        <p:txBody>
          <a:bodyPr wrap="square" rtlCol="0">
            <a:spAutoFit/>
          </a:bodyPr>
          <a:lstStyle/>
          <a:p>
            <a:r>
              <a:rPr lang="en-US" sz="4000" b="1" u="sng" dirty="0" smtClean="0">
                <a:latin typeface="Times New Roman" pitchFamily="18" charset="0"/>
                <a:cs typeface="Times New Roman" pitchFamily="18" charset="0"/>
              </a:rPr>
              <a:t>W</a:t>
            </a:r>
            <a:r>
              <a:rPr lang="en-US" sz="2400" b="1" u="sng" dirty="0" smtClean="0">
                <a:latin typeface="Times New Roman" pitchFamily="18" charset="0"/>
                <a:cs typeface="Times New Roman" pitchFamily="18" charset="0"/>
              </a:rPr>
              <a:t>IRANTO </a:t>
            </a:r>
            <a:r>
              <a:rPr lang="en-US" sz="4000" b="1" u="sng" dirty="0" smtClean="0">
                <a:latin typeface="Times New Roman" pitchFamily="18" charset="0"/>
                <a:cs typeface="Times New Roman" pitchFamily="18" charset="0"/>
              </a:rPr>
              <a:t>G</a:t>
            </a:r>
            <a:r>
              <a:rPr lang="en-US" sz="2400" b="1" u="sng" dirty="0" smtClean="0">
                <a:latin typeface="Times New Roman" pitchFamily="18" charset="0"/>
                <a:cs typeface="Times New Roman" pitchFamily="18" charset="0"/>
              </a:rPr>
              <a:t>ROUP </a:t>
            </a:r>
            <a:r>
              <a:rPr lang="en-US" sz="4000" b="1" u="sng" dirty="0" smtClean="0">
                <a:latin typeface="Times New Roman" pitchFamily="18" charset="0"/>
                <a:cs typeface="Times New Roman" pitchFamily="18" charset="0"/>
              </a:rPr>
              <a:t>C</a:t>
            </a:r>
            <a:r>
              <a:rPr lang="en-US" sz="2400" b="1" u="sng" dirty="0" smtClean="0">
                <a:latin typeface="Times New Roman" pitchFamily="18" charset="0"/>
                <a:cs typeface="Times New Roman" pitchFamily="18" charset="0"/>
              </a:rPr>
              <a:t>OMPANY</a:t>
            </a:r>
            <a:endParaRPr lang="en-SG" sz="4000" b="1" u="sng" dirty="0">
              <a:latin typeface="Times New Roman" pitchFamily="18" charset="0"/>
              <a:cs typeface="Times New Roman" pitchFamily="18" charset="0"/>
            </a:endParaRPr>
          </a:p>
        </p:txBody>
      </p:sp>
      <p:pic>
        <p:nvPicPr>
          <p:cNvPr id="13" name="Picture 6" descr="C:\Users\Shawn\Pictures\Industrial\logo IC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3570" y="4373326"/>
            <a:ext cx="1405298" cy="10762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dharmakitchen.com/templates/default/im/home_03.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5204" y="5883998"/>
            <a:ext cx="1887237" cy="8322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photos-3.dropbox.com/t/0/AABfx72scCdyQSOGOGp9nDyv0LjFIvByaZK7LzvRmfuHVA/10/98567391/jpeg/32x32/2/1352203200/0/2/United%20Oil%20Logo%203D.jpg/H4e6tOQ8Sa_rYjkWXoh498cJuhMKX1wDEBS2hIYzJ2s?size=1024x76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063" y="5291619"/>
            <a:ext cx="1415633" cy="1415633"/>
          </a:xfrm>
          <a:prstGeom prst="rect">
            <a:avLst/>
          </a:prstGeom>
          <a:noFill/>
          <a:extLst>
            <a:ext uri="{909E8E84-426E-40DD-AFC4-6F175D3DCCD1}">
              <a14:hiddenFill xmlns:a14="http://schemas.microsoft.com/office/drawing/2010/main">
                <a:solidFill>
                  <a:srgbClr val="FFFFFF"/>
                </a:solidFill>
              </a14:hiddenFill>
            </a:ext>
          </a:extLst>
        </p:spPr>
      </p:pic>
      <p:pic>
        <p:nvPicPr>
          <p:cNvPr id="58375" name="Picture 7" descr="C:\Users\Shawn\Pictures\Industrial\02.Sumber Samudra Makmu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2930" y="3383911"/>
            <a:ext cx="1670211" cy="1670211"/>
          </a:xfrm>
          <a:prstGeom prst="rect">
            <a:avLst/>
          </a:prstGeom>
          <a:noFill/>
          <a:extLst>
            <a:ext uri="{909E8E84-426E-40DD-AFC4-6F175D3DCCD1}">
              <a14:hiddenFill xmlns:a14="http://schemas.microsoft.com/office/drawing/2010/main">
                <a:solidFill>
                  <a:srgbClr val="FFFFFF"/>
                </a:solidFill>
              </a14:hiddenFill>
            </a:ext>
          </a:extLst>
        </p:spPr>
      </p:pic>
      <p:pic>
        <p:nvPicPr>
          <p:cNvPr id="58376" name="Picture 8" descr="C:\Users\Shawn\Pictures\Industrial\01.Samudra Marine Indonesia.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548680"/>
            <a:ext cx="3923928" cy="2616465"/>
          </a:xfrm>
          <a:prstGeom prst="rect">
            <a:avLst/>
          </a:prstGeom>
          <a:noFill/>
          <a:extLst>
            <a:ext uri="{909E8E84-426E-40DD-AFC4-6F175D3DCCD1}">
              <a14:hiddenFill xmlns:a14="http://schemas.microsoft.com/office/drawing/2010/main">
                <a:solidFill>
                  <a:srgbClr val="FFFFFF"/>
                </a:solidFill>
              </a14:hiddenFill>
            </a:ext>
          </a:extLst>
        </p:spPr>
      </p:pic>
      <p:pic>
        <p:nvPicPr>
          <p:cNvPr id="58377" name="Picture 9" descr="C:\Users\Shawn\Pictures\Industrial\03.Pelayaran Sumber Bahari.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0248" y="2555297"/>
            <a:ext cx="1125786" cy="1017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8378" name="Picture 10" descr="C:\Users\Shawn\Pictures\Industrial\04.Pelayaran Inti Sumber Maju.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4222" y="3879531"/>
            <a:ext cx="2240088" cy="1493685"/>
          </a:xfrm>
          <a:prstGeom prst="rect">
            <a:avLst/>
          </a:prstGeom>
          <a:noFill/>
          <a:extLst>
            <a:ext uri="{909E8E84-426E-40DD-AFC4-6F175D3DCCD1}">
              <a14:hiddenFill xmlns:a14="http://schemas.microsoft.com/office/drawing/2010/main">
                <a:solidFill>
                  <a:srgbClr val="FFFFFF"/>
                </a:solidFill>
              </a14:hiddenFill>
            </a:ext>
          </a:extLst>
        </p:spPr>
      </p:pic>
      <p:pic>
        <p:nvPicPr>
          <p:cNvPr id="58379" name="Picture 11" descr="C:\Users\Shawn\Pictures\Industrial\05.Wahana Mitra Bahari.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447" y="2085470"/>
            <a:ext cx="1414947" cy="1315652"/>
          </a:xfrm>
          <a:prstGeom prst="rect">
            <a:avLst/>
          </a:prstGeom>
          <a:noFill/>
          <a:extLst>
            <a:ext uri="{909E8E84-426E-40DD-AFC4-6F175D3DCCD1}">
              <a14:hiddenFill xmlns:a14="http://schemas.microsoft.com/office/drawing/2010/main">
                <a:solidFill>
                  <a:srgbClr val="FFFFFF"/>
                </a:solidFill>
              </a14:hiddenFill>
            </a:ext>
          </a:extLst>
        </p:spPr>
      </p:pic>
      <p:pic>
        <p:nvPicPr>
          <p:cNvPr id="58380" name="Picture 12" descr="C:\Users\Shawn\Pictures\Industrial\06.Mitra Samudra Bahari.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1569" y="881580"/>
            <a:ext cx="2696574" cy="917742"/>
          </a:xfrm>
          <a:prstGeom prst="rect">
            <a:avLst/>
          </a:prstGeom>
          <a:noFill/>
          <a:extLst>
            <a:ext uri="{909E8E84-426E-40DD-AFC4-6F175D3DCCD1}">
              <a14:hiddenFill xmlns:a14="http://schemas.microsoft.com/office/drawing/2010/main">
                <a:solidFill>
                  <a:srgbClr val="FFFFFF"/>
                </a:solidFill>
              </a14:hiddenFill>
            </a:ext>
          </a:extLst>
        </p:spPr>
      </p:pic>
      <p:pic>
        <p:nvPicPr>
          <p:cNvPr id="58381" name="Picture 13" descr="C:\Users\Shawn\Pictures\Industrial\07.Gunung Sampurna Makmur.jpg"/>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5645" y="4802045"/>
            <a:ext cx="1713178" cy="1142342"/>
          </a:xfrm>
          <a:prstGeom prst="rect">
            <a:avLst/>
          </a:prstGeom>
          <a:noFill/>
          <a:extLst>
            <a:ext uri="{909E8E84-426E-40DD-AFC4-6F175D3DCCD1}">
              <a14:hiddenFill xmlns:a14="http://schemas.microsoft.com/office/drawing/2010/main">
                <a:solidFill>
                  <a:srgbClr val="FFFFFF"/>
                </a:solidFill>
              </a14:hiddenFill>
            </a:ext>
          </a:extLst>
        </p:spPr>
      </p:pic>
      <p:pic>
        <p:nvPicPr>
          <p:cNvPr id="58382" name="Picture 14" descr="C:\Users\Shawn\Pictures\Industrial\08.Batu Sampurna Makmur.jpg"/>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9146" y="827398"/>
            <a:ext cx="2232055" cy="1488329"/>
          </a:xfrm>
          <a:prstGeom prst="rect">
            <a:avLst/>
          </a:prstGeom>
          <a:noFill/>
          <a:extLst>
            <a:ext uri="{909E8E84-426E-40DD-AFC4-6F175D3DCCD1}">
              <a14:hiddenFill xmlns:a14="http://schemas.microsoft.com/office/drawing/2010/main">
                <a:solidFill>
                  <a:srgbClr val="FFFFFF"/>
                </a:solidFill>
              </a14:hiddenFill>
            </a:ext>
          </a:extLst>
        </p:spPr>
      </p:pic>
      <p:pic>
        <p:nvPicPr>
          <p:cNvPr id="58383" name="Picture 15" descr="C:\Users\Shawn\Pictures\Industrial\09.Batu Gunung Makmur.jp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3703" y="2147611"/>
            <a:ext cx="2930512" cy="1954058"/>
          </a:xfrm>
          <a:prstGeom prst="rect">
            <a:avLst/>
          </a:prstGeom>
          <a:noFill/>
          <a:extLst>
            <a:ext uri="{909E8E84-426E-40DD-AFC4-6F175D3DCCD1}">
              <a14:hiddenFill xmlns:a14="http://schemas.microsoft.com/office/drawing/2010/main">
                <a:solidFill>
                  <a:srgbClr val="FFFFFF"/>
                </a:solidFill>
              </a14:hiddenFill>
            </a:ext>
          </a:extLst>
        </p:spPr>
      </p:pic>
      <p:pic>
        <p:nvPicPr>
          <p:cNvPr id="58384" name="Picture 16" descr="C:\Users\Shawn\Pictures\Industrial\10.Sumber Gunung Maju.jp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3359" y="2615602"/>
            <a:ext cx="2356096" cy="1571039"/>
          </a:xfrm>
          <a:prstGeom prst="rect">
            <a:avLst/>
          </a:prstGeom>
          <a:noFill/>
          <a:extLst>
            <a:ext uri="{909E8E84-426E-40DD-AFC4-6F175D3DCCD1}">
              <a14:hiddenFill xmlns:a14="http://schemas.microsoft.com/office/drawing/2010/main">
                <a:solidFill>
                  <a:srgbClr val="FFFFFF"/>
                </a:solidFill>
              </a14:hiddenFill>
            </a:ext>
          </a:extLst>
        </p:spPr>
      </p:pic>
      <p:pic>
        <p:nvPicPr>
          <p:cNvPr id="58385" name="Picture 17" descr="C:\Users\Shawn\Pictures\Industrial\12.Gunung Tua Mandiri.jpg"/>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57" y="3383911"/>
            <a:ext cx="1986281" cy="1324447"/>
          </a:xfrm>
          <a:prstGeom prst="rect">
            <a:avLst/>
          </a:prstGeom>
          <a:noFill/>
          <a:extLst>
            <a:ext uri="{909E8E84-426E-40DD-AFC4-6F175D3DCCD1}">
              <a14:hiddenFill xmlns:a14="http://schemas.microsoft.com/office/drawing/2010/main">
                <a:solidFill>
                  <a:srgbClr val="FFFFFF"/>
                </a:solidFill>
              </a14:hiddenFill>
            </a:ext>
          </a:extLst>
        </p:spPr>
      </p:pic>
      <p:pic>
        <p:nvPicPr>
          <p:cNvPr id="58386" name="Picture 18" descr="C:\Users\Shawn\Pictures\Industrial\13.Pacific Lubritama Indonesia.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79916" y="5084269"/>
            <a:ext cx="1830331" cy="1830331"/>
          </a:xfrm>
          <a:prstGeom prst="rect">
            <a:avLst/>
          </a:prstGeom>
          <a:noFill/>
          <a:extLst>
            <a:ext uri="{909E8E84-426E-40DD-AFC4-6F175D3DCCD1}">
              <a14:hiddenFill xmlns:a14="http://schemas.microsoft.com/office/drawing/2010/main">
                <a:solidFill>
                  <a:srgbClr val="FFFFFF"/>
                </a:solidFill>
              </a14:hiddenFill>
            </a:ext>
          </a:extLst>
        </p:spPr>
      </p:pic>
      <p:pic>
        <p:nvPicPr>
          <p:cNvPr id="58387" name="Picture 19" descr="C:\Users\Shawn\Pictures\Industrial\15.United Auto Care.jpg"/>
          <p:cNvPicPr>
            <a:picLocks noChangeAspect="1" noChangeArrowheads="1"/>
          </p:cNvPicPr>
          <p:nvPr/>
        </p:nvPicPr>
        <p:blipFill>
          <a:blip r:embed="rId18"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342037" y="5883570"/>
            <a:ext cx="1645359" cy="727326"/>
          </a:xfrm>
          <a:prstGeom prst="rect">
            <a:avLst/>
          </a:prstGeom>
          <a:noFill/>
          <a:extLst>
            <a:ext uri="{909E8E84-426E-40DD-AFC4-6F175D3DCCD1}">
              <a14:hiddenFill xmlns:a14="http://schemas.microsoft.com/office/drawing/2010/main">
                <a:solidFill>
                  <a:srgbClr val="FFFFFF"/>
                </a:solidFill>
              </a14:hiddenFill>
            </a:ext>
          </a:extLst>
        </p:spPr>
      </p:pic>
      <p:pic>
        <p:nvPicPr>
          <p:cNvPr id="58388" name="Picture 20" descr="C:\Users\Shawn\Pictures\Industrial\16.Pasirindo Nusantara Makmur.jp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9856" y="1673026"/>
            <a:ext cx="2294159" cy="1529740"/>
          </a:xfrm>
          <a:prstGeom prst="rect">
            <a:avLst/>
          </a:prstGeom>
          <a:noFill/>
          <a:extLst>
            <a:ext uri="{909E8E84-426E-40DD-AFC4-6F175D3DCCD1}">
              <a14:hiddenFill xmlns:a14="http://schemas.microsoft.com/office/drawing/2010/main">
                <a:solidFill>
                  <a:srgbClr val="FFFFFF"/>
                </a:solidFill>
              </a14:hiddenFill>
            </a:ext>
          </a:extLst>
        </p:spPr>
      </p:pic>
      <p:pic>
        <p:nvPicPr>
          <p:cNvPr id="58389" name="Picture 21" descr="C:\Users\Shawn\Pictures\Industrial\17.Artha Mega Serindo.jpg"/>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0" y="4708358"/>
            <a:ext cx="1805273" cy="1203752"/>
          </a:xfrm>
          <a:prstGeom prst="rect">
            <a:avLst/>
          </a:prstGeom>
          <a:noFill/>
          <a:extLst>
            <a:ext uri="{909E8E84-426E-40DD-AFC4-6F175D3DCCD1}">
              <a14:hiddenFill xmlns:a14="http://schemas.microsoft.com/office/drawing/2010/main">
                <a:solidFill>
                  <a:srgbClr val="FFFFFF"/>
                </a:solidFill>
              </a14:hiddenFill>
            </a:ext>
          </a:extLst>
        </p:spPr>
      </p:pic>
      <p:pic>
        <p:nvPicPr>
          <p:cNvPr id="58390" name="Picture 22" descr="C:\Users\Shawn\Pictures\Industrial\19.Sirtu Alam Makmur.jp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106" y="3423560"/>
            <a:ext cx="1543424" cy="1312589"/>
          </a:xfrm>
          <a:prstGeom prst="rect">
            <a:avLst/>
          </a:prstGeom>
          <a:noFill/>
          <a:extLst>
            <a:ext uri="{909E8E84-426E-40DD-AFC4-6F175D3DCCD1}">
              <a14:hiddenFill xmlns:a14="http://schemas.microsoft.com/office/drawing/2010/main">
                <a:solidFill>
                  <a:srgbClr val="FFFFFF"/>
                </a:solidFill>
              </a14:hiddenFill>
            </a:ext>
          </a:extLst>
        </p:spPr>
      </p:pic>
      <p:pic>
        <p:nvPicPr>
          <p:cNvPr id="58391" name="Picture 23" descr="C:\Users\Shawn\Pictures\Industrial\20.Sumber Sarana Elektrindo.png"/>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063" y="881580"/>
            <a:ext cx="855251" cy="1151121"/>
          </a:xfrm>
          <a:prstGeom prst="rect">
            <a:avLst/>
          </a:prstGeom>
          <a:noFill/>
          <a:extLst>
            <a:ext uri="{909E8E84-426E-40DD-AFC4-6F175D3DCCD1}">
              <a14:hiddenFill xmlns:a14="http://schemas.microsoft.com/office/drawing/2010/main">
                <a:solidFill>
                  <a:srgbClr val="FFFFFF"/>
                </a:solidFill>
              </a14:hiddenFill>
            </a:ext>
          </a:extLst>
        </p:spPr>
      </p:pic>
      <p:pic>
        <p:nvPicPr>
          <p:cNvPr id="58393" name="Picture 25" descr="C:\Users\Shawn\Pictures\Industrial\22.Translindo Abadi Makmur.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730993" y="1242658"/>
            <a:ext cx="1685624" cy="1685624"/>
          </a:xfrm>
          <a:prstGeom prst="rect">
            <a:avLst/>
          </a:prstGeom>
          <a:noFill/>
          <a:extLst>
            <a:ext uri="{909E8E84-426E-40DD-AFC4-6F175D3DCCD1}">
              <a14:hiddenFill xmlns:a14="http://schemas.microsoft.com/office/drawing/2010/main">
                <a:solidFill>
                  <a:srgbClr val="FFFFFF"/>
                </a:solidFill>
              </a14:hiddenFill>
            </a:ext>
          </a:extLst>
        </p:spPr>
      </p:pic>
      <p:pic>
        <p:nvPicPr>
          <p:cNvPr id="58394" name="Picture 26" descr="C:\Users\Shawn\Pictures\Industrial\23.Sempurna Makmur Sentosa.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164717" y="3003049"/>
            <a:ext cx="1370277" cy="137027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4.3.jpg"/>
          <p:cNvPicPr>
            <a:picLocks noChangeAspect="1"/>
          </p:cNvPicPr>
          <p:nvPr/>
        </p:nvPicPr>
        <p:blipFill>
          <a:blip r:embed="rId25" cstate="print">
            <a:clrChange>
              <a:clrFrom>
                <a:srgbClr val="FFFFFF"/>
              </a:clrFrom>
              <a:clrTo>
                <a:srgbClr val="FFFFFF">
                  <a:alpha val="0"/>
                </a:srgbClr>
              </a:clrTo>
            </a:clrChange>
          </a:blip>
          <a:stretch>
            <a:fillRect/>
          </a:stretch>
        </p:blipFill>
        <p:spPr>
          <a:xfrm>
            <a:off x="6499155" y="112258"/>
            <a:ext cx="2289201" cy="769322"/>
          </a:xfrm>
          <a:prstGeom prst="rect">
            <a:avLst/>
          </a:prstGeom>
        </p:spPr>
      </p:pic>
    </p:spTree>
    <p:extLst>
      <p:ext uri="{BB962C8B-B14F-4D97-AF65-F5344CB8AC3E}">
        <p14:creationId xmlns:p14="http://schemas.microsoft.com/office/powerpoint/2010/main" val="2120468007"/>
      </p:ext>
    </p:extLst>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DSCN055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chemeClr val="bg1"/>
                </a:solidFill>
                <a:effectLst>
                  <a:outerShdw blurRad="38100" dist="38100" dir="2700000" algn="tl">
                    <a:srgbClr val="FFFFFF"/>
                  </a:outerShdw>
                </a:effectLst>
                <a:latin typeface="Times New Roman"/>
              </a:rPr>
              <a:t>www.united-oil.com</a:t>
            </a:r>
          </a:p>
        </p:txBody>
      </p:sp>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SCN0556"/>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chemeClr val="bg1"/>
                </a:solidFill>
                <a:effectLst>
                  <a:outerShdw blurRad="38100" dist="38100" dir="2700000" algn="tl">
                    <a:srgbClr val="FFFFFF"/>
                  </a:outerShdw>
                </a:effectLst>
                <a:latin typeface="Times New Roman"/>
              </a:rPr>
              <a:t>www.united-oil.com</a:t>
            </a:r>
          </a:p>
        </p:txBody>
      </p:sp>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SCN0549"/>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chemeClr val="bg1"/>
                </a:solidFill>
                <a:effectLst>
                  <a:outerShdw blurRad="38100" dist="38100" dir="2700000" algn="tl">
                    <a:srgbClr val="FFFFFF"/>
                  </a:outerShdw>
                </a:effectLst>
                <a:latin typeface="Times New Roman"/>
              </a:rPr>
              <a:t>www.united-oil.com</a:t>
            </a:r>
          </a:p>
        </p:txBody>
      </p:sp>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a:solidFill>
                  <a:srgbClr val="000000"/>
                </a:solidFill>
                <a:effectLst>
                  <a:outerShdw blurRad="38100" dist="38100" dir="2700000" algn="tl">
                    <a:srgbClr val="FFFFFF"/>
                  </a:outerShdw>
                </a:effectLst>
                <a:latin typeface="Times New Roman"/>
              </a:rPr>
              <a:t>www.united-oil.com</a:t>
            </a:r>
          </a:p>
        </p:txBody>
      </p:sp>
      <p:pic>
        <p:nvPicPr>
          <p:cNvPr id="112657" name="Picture 17" descr="Florite systems precision blending control"/>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457" y="951933"/>
            <a:ext cx="7587343" cy="55794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0" y="2724090"/>
            <a:ext cx="1074333" cy="400110"/>
          </a:xfrm>
          <a:prstGeom prst="rect">
            <a:avLst/>
          </a:prstGeom>
          <a:noFill/>
        </p:spPr>
        <p:txBody>
          <a:bodyPr wrap="none" rtlCol="0">
            <a:spAutoFit/>
          </a:bodyPr>
          <a:lstStyle/>
          <a:p>
            <a:pPr>
              <a:buNone/>
            </a:pPr>
            <a:r>
              <a:rPr lang="en-US" sz="2000" dirty="0" smtClean="0"/>
              <a:t>Base Oil</a:t>
            </a:r>
            <a:endParaRPr lang="en-SG" sz="2000" dirty="0"/>
          </a:p>
        </p:txBody>
      </p:sp>
      <p:sp>
        <p:nvSpPr>
          <p:cNvPr id="59" name="TextBox 58"/>
          <p:cNvSpPr txBox="1"/>
          <p:nvPr/>
        </p:nvSpPr>
        <p:spPr>
          <a:xfrm>
            <a:off x="801069" y="4419600"/>
            <a:ext cx="1080745" cy="400110"/>
          </a:xfrm>
          <a:prstGeom prst="rect">
            <a:avLst/>
          </a:prstGeom>
          <a:noFill/>
        </p:spPr>
        <p:txBody>
          <a:bodyPr wrap="none" rtlCol="0">
            <a:spAutoFit/>
          </a:bodyPr>
          <a:lstStyle/>
          <a:p>
            <a:pPr>
              <a:buNone/>
            </a:pPr>
            <a:r>
              <a:rPr lang="en-US" sz="2000" dirty="0" smtClean="0"/>
              <a:t>Additive</a:t>
            </a:r>
            <a:endParaRPr lang="en-SG" sz="2000" dirty="0"/>
          </a:p>
        </p:txBody>
      </p:sp>
      <p:sp>
        <p:nvSpPr>
          <p:cNvPr id="60" name="TextBox 59"/>
          <p:cNvSpPr txBox="1"/>
          <p:nvPr/>
        </p:nvSpPr>
        <p:spPr>
          <a:xfrm>
            <a:off x="1905000" y="3562290"/>
            <a:ext cx="1080745" cy="400110"/>
          </a:xfrm>
          <a:prstGeom prst="rect">
            <a:avLst/>
          </a:prstGeom>
          <a:noFill/>
        </p:spPr>
        <p:txBody>
          <a:bodyPr wrap="none" rtlCol="0">
            <a:spAutoFit/>
          </a:bodyPr>
          <a:lstStyle/>
          <a:p>
            <a:pPr>
              <a:buNone/>
            </a:pPr>
            <a:r>
              <a:rPr lang="en-US" sz="2000" dirty="0" smtClean="0"/>
              <a:t>Additive</a:t>
            </a:r>
            <a:endParaRPr lang="en-SG" sz="2000" dirty="0"/>
          </a:p>
        </p:txBody>
      </p:sp>
      <p:sp>
        <p:nvSpPr>
          <p:cNvPr id="61" name="Rectangle 5"/>
          <p:cNvSpPr>
            <a:spLocks noChangeArrowheads="1"/>
          </p:cNvSpPr>
          <p:nvPr/>
        </p:nvSpPr>
        <p:spPr bwMode="auto">
          <a:xfrm>
            <a:off x="685800" y="76200"/>
            <a:ext cx="8077200" cy="609600"/>
          </a:xfrm>
          <a:prstGeom prst="rect">
            <a:avLst/>
          </a:prstGeom>
          <a:noFill/>
          <a:ln w="9525">
            <a:noFill/>
            <a:miter lim="800000"/>
            <a:headEnd/>
            <a:tailEnd/>
          </a:ln>
        </p:spPr>
        <p:txBody>
          <a:bodyPr/>
          <a:lstStyle/>
          <a:p>
            <a:pPr algn="ctr">
              <a:lnSpc>
                <a:spcPct val="100000"/>
              </a:lnSpc>
              <a:spcBef>
                <a:spcPct val="0"/>
              </a:spcBef>
              <a:buClrTx/>
              <a:buFontTx/>
              <a:buNone/>
              <a:defRPr/>
            </a:pPr>
            <a:r>
              <a:rPr lang="en-US" altLang="zh-CN" sz="3600" b="1" dirty="0" smtClean="0">
                <a:solidFill>
                  <a:srgbClr val="0000FF"/>
                </a:solidFill>
                <a:latin typeface="Times New Roman"/>
              </a:rPr>
              <a:t>Blending Process</a:t>
            </a:r>
            <a:endParaRPr lang="en-US" altLang="zh-CN" sz="3600" b="1" dirty="0">
              <a:solidFill>
                <a:srgbClr val="0000FF"/>
              </a:solidFill>
              <a:latin typeface="Times New Roman"/>
            </a:endParaRPr>
          </a:p>
        </p:txBody>
      </p:sp>
    </p:spTree>
    <p:extLst>
      <p:ext uri="{BB962C8B-B14F-4D97-AF65-F5344CB8AC3E}">
        <p14:creationId xmlns:p14="http://schemas.microsoft.com/office/powerpoint/2010/main" val="391918641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linds(horizont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5"/>
          <p:cNvSpPr>
            <a:spLocks noChangeArrowheads="1"/>
          </p:cNvSpPr>
          <p:nvPr/>
        </p:nvSpPr>
        <p:spPr bwMode="auto">
          <a:xfrm>
            <a:off x="685800" y="260648"/>
            <a:ext cx="8077200" cy="609600"/>
          </a:xfrm>
          <a:prstGeom prst="rect">
            <a:avLst/>
          </a:prstGeom>
          <a:noFill/>
          <a:ln w="9525">
            <a:noFill/>
            <a:miter lim="800000"/>
            <a:headEnd/>
            <a:tailEnd/>
          </a:ln>
        </p:spPr>
        <p:txBody>
          <a:bodyPr/>
          <a:lstStyle/>
          <a:p>
            <a:pPr algn="ctr" fontAlgn="base">
              <a:spcBef>
                <a:spcPct val="0"/>
              </a:spcBef>
              <a:spcAft>
                <a:spcPct val="0"/>
              </a:spcAft>
              <a:buSzPct val="80000"/>
              <a:defRPr/>
            </a:pPr>
            <a:r>
              <a:rPr lang="en-US" altLang="zh-CN" sz="3600" b="1" dirty="0" smtClean="0">
                <a:solidFill>
                  <a:srgbClr val="0000FF"/>
                </a:solidFill>
                <a:ea typeface="楷体" pitchFamily="18" charset="-122"/>
              </a:rPr>
              <a:t>Additives</a:t>
            </a:r>
            <a:endParaRPr lang="en-US" altLang="zh-CN" sz="3600" b="1" dirty="0">
              <a:solidFill>
                <a:srgbClr val="0000FF"/>
              </a:solidFill>
              <a:ea typeface="楷体" pitchFamily="18" charset="-122"/>
            </a:endParaRPr>
          </a:p>
        </p:txBody>
      </p:sp>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fontAlgn="base">
              <a:spcBef>
                <a:spcPct val="20000"/>
              </a:spcBef>
              <a:spcAft>
                <a:spcPct val="0"/>
              </a:spcAft>
              <a:buClr>
                <a:srgbClr val="3366FF"/>
              </a:buClr>
              <a:buSzPct val="80000"/>
              <a:buFont typeface="Wingdings" pitchFamily="2" charset="2"/>
              <a:buNone/>
              <a:defRPr/>
            </a:pPr>
            <a:r>
              <a:rPr lang="en-US" sz="1400">
                <a:solidFill>
                  <a:srgbClr val="000000"/>
                </a:solidFill>
                <a:effectLst>
                  <a:outerShdw blurRad="38100" dist="38100" dir="2700000" algn="tl">
                    <a:srgbClr val="FFFFFF"/>
                  </a:outerShdw>
                </a:effectLst>
                <a:ea typeface="楷体" pitchFamily="18" charset="-122"/>
              </a:rPr>
              <a:t>www.united-oil.com</a:t>
            </a:r>
          </a:p>
        </p:txBody>
      </p:sp>
      <p:pic>
        <p:nvPicPr>
          <p:cNvPr id="57348" name="Picture 4" descr="http://www.ymca.org.sg/promsatthepark/Lubrizol.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7744" y="2970780"/>
            <a:ext cx="4608512" cy="1563122"/>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http://hybridabc.com/wp-content/uploads/2010/07/Afton_Logo_COLOR_Caption__300dpi_.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7984" y="4735398"/>
            <a:ext cx="4608512" cy="1817802"/>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http://www.tomorrowtoday.uk.com/wp-images/clients/infineum.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186" y="973197"/>
            <a:ext cx="4504830" cy="159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09449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9" name="Rectangle 9"/>
          <p:cNvSpPr txBox="1">
            <a:spLocks noChangeArrowheads="1"/>
          </p:cNvSpPr>
          <p:nvPr/>
        </p:nvSpPr>
        <p:spPr bwMode="auto">
          <a:xfrm>
            <a:off x="827584" y="1071791"/>
            <a:ext cx="7776864" cy="964704"/>
          </a:xfrm>
          <a:prstGeom prst="rect">
            <a:avLst/>
          </a:prstGeom>
          <a:ln>
            <a:miter lim="800000"/>
            <a:headEnd/>
            <a:tailEnd/>
          </a:ln>
        </p:spPr>
        <p:txBody>
          <a:bodyPr vert="horz" wrap="square" lIns="91440" tIns="45720" rIns="91440" bIns="45720" numCol="1" rtlCol="0" anchor="t" anchorCtr="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0000FF"/>
                </a:solidFill>
                <a:uLnTx/>
                <a:uFillTx/>
                <a:latin typeface="Times New Roman"/>
                <a:ea typeface="+mj-ea"/>
                <a:cs typeface="+mj-cs"/>
              </a:rPr>
              <a:t>Singapore Filling Capacity</a:t>
            </a:r>
            <a:endParaRPr kumimoji="0" lang="zh-CN" altLang="zh-CN" sz="4000" b="1" i="0" u="none" strike="noStrike" kern="1200" cap="none" spc="0" normalizeH="0" baseline="0" noProof="0" dirty="0" smtClean="0">
              <a:ln>
                <a:noFill/>
              </a:ln>
              <a:solidFill>
                <a:srgbClr val="0000FF"/>
              </a:solidFill>
              <a:uLnTx/>
              <a:uFillTx/>
              <a:latin typeface="Times New Roman"/>
              <a:ea typeface="+mj-ea"/>
              <a:cs typeface="+mj-cs"/>
            </a:endParaRPr>
          </a:p>
        </p:txBody>
      </p:sp>
      <p:sp>
        <p:nvSpPr>
          <p:cNvPr id="11" name="Rectangle 10"/>
          <p:cNvSpPr/>
          <p:nvPr/>
        </p:nvSpPr>
        <p:spPr>
          <a:xfrm>
            <a:off x="467544" y="2060848"/>
            <a:ext cx="8172908" cy="3108543"/>
          </a:xfrm>
          <a:prstGeom prst="rect">
            <a:avLst/>
          </a:prstGeom>
        </p:spPr>
        <p:txBody>
          <a:bodyPr wrap="square">
            <a:spAutoFit/>
          </a:bodyPr>
          <a:lstStyle/>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2 Drum Filling Line. Rate at 1,000 drums/shift.</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a:latin typeface="Times New Roman" pitchFamily="18" charset="0"/>
                <a:cs typeface="Times New Roman" pitchFamily="18" charset="0"/>
              </a:rPr>
              <a:t>2</a:t>
            </a:r>
            <a:r>
              <a:rPr lang="en-US" altLang="zh-CN" sz="2800" b="1" dirty="0" smtClean="0">
                <a:latin typeface="Times New Roman" pitchFamily="18" charset="0"/>
                <a:cs typeface="Times New Roman" pitchFamily="18" charset="0"/>
              </a:rPr>
              <a:t> Small Pack Line. 1x6 &amp; 1x8 nozzles with capacity of 2,500 carton/shift.</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1 Pail Filling Line. Capacity at 1,000 pails/shift.</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1 Grease Filling Line. </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1,000L IBC Filling.</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ISO  Container / </a:t>
            </a:r>
            <a:r>
              <a:rPr lang="en-US" altLang="zh-CN" sz="2800" b="1" dirty="0" err="1" smtClean="0">
                <a:latin typeface="Times New Roman" pitchFamily="18" charset="0"/>
                <a:cs typeface="Times New Roman" pitchFamily="18" charset="0"/>
              </a:rPr>
              <a:t>Flexibag</a:t>
            </a:r>
            <a:r>
              <a:rPr lang="en-US" altLang="zh-CN" sz="2800" b="1" dirty="0" smtClean="0">
                <a:latin typeface="Times New Roman" pitchFamily="18" charset="0"/>
                <a:cs typeface="Times New Roman" pitchFamily="18" charset="0"/>
              </a:rPr>
              <a:t> / Road Tanker filling.</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slide(fromLeft)">
                                      <p:cBhvr>
                                        <p:cTn id="7" dur="500"/>
                                        <p:tgtEl>
                                          <p:spTgt spid="11">
                                            <p:txEl>
                                              <p:pRg st="0" end="0"/>
                                            </p:txEl>
                                          </p:spTgt>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slide(fromLeft)">
                                      <p:cBhvr>
                                        <p:cTn id="11" dur="500"/>
                                        <p:tgtEl>
                                          <p:spTgt spid="11">
                                            <p:txEl>
                                              <p:pRg st="1" end="1"/>
                                            </p:txEl>
                                          </p:spTgt>
                                        </p:tgtEl>
                                      </p:cBhvr>
                                    </p:animEffect>
                                  </p:childTnLst>
                                </p:cTn>
                              </p:par>
                            </p:childTnLst>
                          </p:cTn>
                        </p:par>
                        <p:par>
                          <p:cTn id="12" fill="hold">
                            <p:stCondLst>
                              <p:cond delay="1000"/>
                            </p:stCondLst>
                            <p:childTnLst>
                              <p:par>
                                <p:cTn id="13" presetID="12" presetClass="entr" presetSubtype="8"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slide(fromLeft)">
                                      <p:cBhvr>
                                        <p:cTn id="15" dur="500"/>
                                        <p:tgtEl>
                                          <p:spTgt spid="11">
                                            <p:txEl>
                                              <p:pRg st="2" end="2"/>
                                            </p:txEl>
                                          </p:spTgt>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slide(fromLeft)">
                                      <p:cBhvr>
                                        <p:cTn id="19" dur="500"/>
                                        <p:tgtEl>
                                          <p:spTgt spid="11">
                                            <p:txEl>
                                              <p:pRg st="3" end="3"/>
                                            </p:txEl>
                                          </p:spTgt>
                                        </p:tgtEl>
                                      </p:cBhvr>
                                    </p:animEffect>
                                  </p:childTnLst>
                                </p:cTn>
                              </p:par>
                            </p:childTnLst>
                          </p:cTn>
                        </p:par>
                        <p:par>
                          <p:cTn id="20" fill="hold">
                            <p:stCondLst>
                              <p:cond delay="2000"/>
                            </p:stCondLst>
                            <p:childTnLst>
                              <p:par>
                                <p:cTn id="21" presetID="12" presetClass="entr" presetSubtype="8"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slide(fromLeft)">
                                      <p:cBhvr>
                                        <p:cTn id="23" dur="500"/>
                                        <p:tgtEl>
                                          <p:spTgt spid="11">
                                            <p:txEl>
                                              <p:pRg st="4" end="4"/>
                                            </p:txEl>
                                          </p:spTgt>
                                        </p:tgtEl>
                                      </p:cBhvr>
                                    </p:animEffect>
                                  </p:childTnLst>
                                </p:cTn>
                              </p:par>
                            </p:childTnLst>
                          </p:cTn>
                        </p:par>
                        <p:par>
                          <p:cTn id="24" fill="hold">
                            <p:stCondLst>
                              <p:cond delay="2500"/>
                            </p:stCondLst>
                            <p:childTnLst>
                              <p:par>
                                <p:cTn id="25" presetID="12" presetClass="entr" presetSubtype="8" fill="hold"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slide(fromLeft)">
                                      <p:cBhvr>
                                        <p:cTn id="2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a:solidFill>
                  <a:srgbClr val="000000"/>
                </a:solidFill>
                <a:effectLst>
                  <a:outerShdw blurRad="38100" dist="38100" dir="2700000" algn="tl">
                    <a:srgbClr val="FFFFFF"/>
                  </a:outerShdw>
                </a:effectLst>
                <a:latin typeface="Times New Roman"/>
              </a:rPr>
              <a:t>www.united-oil.com</a:t>
            </a:r>
          </a:p>
        </p:txBody>
      </p:sp>
      <p:sp>
        <p:nvSpPr>
          <p:cNvPr id="61" name="Rectangle 5"/>
          <p:cNvSpPr>
            <a:spLocks noChangeArrowheads="1"/>
          </p:cNvSpPr>
          <p:nvPr/>
        </p:nvSpPr>
        <p:spPr bwMode="auto">
          <a:xfrm>
            <a:off x="685800" y="76200"/>
            <a:ext cx="8077200" cy="609600"/>
          </a:xfrm>
          <a:prstGeom prst="rect">
            <a:avLst/>
          </a:prstGeom>
          <a:noFill/>
          <a:ln w="9525">
            <a:noFill/>
            <a:miter lim="800000"/>
            <a:headEnd/>
            <a:tailEnd/>
          </a:ln>
        </p:spPr>
        <p:txBody>
          <a:bodyPr/>
          <a:lstStyle/>
          <a:p>
            <a:pPr algn="ctr">
              <a:lnSpc>
                <a:spcPct val="100000"/>
              </a:lnSpc>
              <a:spcBef>
                <a:spcPct val="0"/>
              </a:spcBef>
              <a:buClrTx/>
              <a:buFontTx/>
              <a:buNone/>
              <a:defRPr/>
            </a:pPr>
            <a:r>
              <a:rPr lang="en-US" altLang="zh-CN" sz="3600" b="1" dirty="0" smtClean="0">
                <a:solidFill>
                  <a:srgbClr val="0000FF"/>
                </a:solidFill>
                <a:latin typeface="Times New Roman"/>
              </a:rPr>
              <a:t>Filling Process</a:t>
            </a:r>
            <a:endParaRPr lang="en-US" altLang="zh-CN" sz="3600" b="1" dirty="0">
              <a:solidFill>
                <a:srgbClr val="0000FF"/>
              </a:solidFill>
              <a:latin typeface="Times New Roman"/>
            </a:endParaRPr>
          </a:p>
        </p:txBody>
      </p:sp>
      <p:pic>
        <p:nvPicPr>
          <p:cNvPr id="31746" name="Picture 2" descr="http://img.directindustry.com/images_di/photo-g/drum-filling-station-60339-2443183.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47" y="1362544"/>
            <a:ext cx="3456384" cy="44264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770" name="Picture 2" descr="http://www.clima.net.cn/Files/Tanjie/plastic/ZCF-PZ-G122.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1466" y="3691482"/>
            <a:ext cx="5123297" cy="24738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772" name="Picture 4" descr="http://www.feigeasia.com.sg/images/product/can_and_pail/typ34Eim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5800" y="1090832"/>
            <a:ext cx="3499877" cy="24849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96774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linds(horizont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
        <p:nvSpPr>
          <p:cNvPr id="9" name="Rectangle 17"/>
          <p:cNvSpPr>
            <a:spLocks noChangeArrowheads="1"/>
          </p:cNvSpPr>
          <p:nvPr/>
        </p:nvSpPr>
        <p:spPr bwMode="auto">
          <a:xfrm>
            <a:off x="2123728" y="404664"/>
            <a:ext cx="4896544" cy="707886"/>
          </a:xfrm>
          <a:prstGeom prst="rect">
            <a:avLst/>
          </a:prstGeom>
          <a:noFill/>
          <a:ln w="9525">
            <a:noFill/>
            <a:miter lim="800000"/>
            <a:headEnd/>
            <a:tailEnd/>
          </a:ln>
          <a:effectLst/>
        </p:spPr>
        <p:txBody>
          <a:bodyPr wrap="square">
            <a:spAutoFit/>
          </a:bodyPr>
          <a:lstStyle/>
          <a:p>
            <a:pPr marL="742950" indent="-285750">
              <a:buFontTx/>
              <a:buNone/>
              <a:defRPr/>
            </a:pPr>
            <a:r>
              <a:rPr lang="en-US" altLang="zh-CN" sz="4000" b="1" dirty="0" smtClean="0">
                <a:solidFill>
                  <a:srgbClr val="0000FF"/>
                </a:solidFill>
                <a:latin typeface="Times New Roman"/>
              </a:rPr>
              <a:t>Drum Filling Line</a:t>
            </a:r>
            <a:endParaRPr lang="en-US" sz="4000" b="1" dirty="0">
              <a:solidFill>
                <a:srgbClr val="0000FF"/>
              </a:solidFill>
              <a:latin typeface="Times New Roman"/>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1151394"/>
            <a:ext cx="3600400" cy="542082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7"/>
          <p:cNvSpPr>
            <a:spLocks noChangeArrowheads="1"/>
          </p:cNvSpPr>
          <p:nvPr/>
        </p:nvSpPr>
        <p:spPr bwMode="auto">
          <a:xfrm>
            <a:off x="1402296" y="416858"/>
            <a:ext cx="6339408" cy="707886"/>
          </a:xfrm>
          <a:prstGeom prst="rect">
            <a:avLst/>
          </a:prstGeom>
          <a:noFill/>
          <a:ln w="9525">
            <a:noFill/>
            <a:miter lim="800000"/>
            <a:headEnd/>
            <a:tailEnd/>
          </a:ln>
          <a:effectLst/>
        </p:spPr>
        <p:txBody>
          <a:bodyPr wrap="square">
            <a:spAutoFit/>
          </a:bodyPr>
          <a:lstStyle/>
          <a:p>
            <a:pPr marL="742950" indent="-285750">
              <a:buFontTx/>
              <a:buNone/>
              <a:defRPr/>
            </a:pPr>
            <a:r>
              <a:rPr lang="en-US" altLang="zh-CN" sz="4000" b="1" dirty="0" smtClean="0">
                <a:solidFill>
                  <a:srgbClr val="0000FF"/>
                </a:solidFill>
                <a:effectLst>
                  <a:outerShdw blurRad="38100" dist="38100" dir="2700000" algn="tl">
                    <a:srgbClr val="000000"/>
                  </a:outerShdw>
                </a:effectLst>
                <a:latin typeface="Times New Roman"/>
              </a:rPr>
              <a:t>18L~25L Pail Filling Line</a:t>
            </a:r>
            <a:endParaRPr lang="en-US" sz="4000" b="1" dirty="0">
              <a:solidFill>
                <a:srgbClr val="0000FF"/>
              </a:solidFill>
              <a:effectLst>
                <a:outerShdw blurRad="38100" dist="38100" dir="2700000" algn="tl">
                  <a:srgbClr val="000000"/>
                </a:outerShdw>
              </a:effectLst>
              <a:latin typeface="Times New Roman"/>
            </a:endParaRPr>
          </a:p>
        </p:txBody>
      </p:sp>
      <p:pic>
        <p:nvPicPr>
          <p:cNvPr id="31752" name="Picture 8" descr="C:\Users\Shawn\Pictures\Industrial\Plant\IMG_1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288" y="1121296"/>
            <a:ext cx="7029681" cy="52722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7"/>
          <p:cNvSpPr>
            <a:spLocks noChangeArrowheads="1"/>
          </p:cNvSpPr>
          <p:nvPr/>
        </p:nvSpPr>
        <p:spPr bwMode="auto">
          <a:xfrm>
            <a:off x="764577" y="404664"/>
            <a:ext cx="7614846" cy="707886"/>
          </a:xfrm>
          <a:prstGeom prst="rect">
            <a:avLst/>
          </a:prstGeom>
          <a:noFill/>
          <a:ln w="9525">
            <a:noFill/>
            <a:miter lim="800000"/>
            <a:headEnd/>
            <a:tailEnd/>
          </a:ln>
          <a:effectLst/>
        </p:spPr>
        <p:txBody>
          <a:bodyPr wrap="square">
            <a:spAutoFit/>
          </a:bodyPr>
          <a:lstStyle/>
          <a:p>
            <a:pPr marL="742950" indent="-285750">
              <a:buFontTx/>
              <a:buNone/>
              <a:defRPr/>
            </a:pPr>
            <a:r>
              <a:rPr lang="en-US" altLang="zh-CN" sz="4000" b="1" dirty="0" smtClean="0">
                <a:solidFill>
                  <a:srgbClr val="0000FF"/>
                </a:solidFill>
                <a:effectLst>
                  <a:outerShdw blurRad="38100" dist="38100" dir="2700000" algn="tl">
                    <a:srgbClr val="000000"/>
                  </a:outerShdw>
                </a:effectLst>
                <a:latin typeface="Times New Roman"/>
              </a:rPr>
              <a:t>6 &amp; 8 Nozzles Filling Machine</a:t>
            </a:r>
            <a:endParaRPr lang="en-US" sz="4000" b="1" dirty="0">
              <a:solidFill>
                <a:srgbClr val="0000FF"/>
              </a:solidFill>
              <a:effectLst>
                <a:outerShdw blurRad="38100" dist="38100" dir="2700000" algn="tl">
                  <a:srgbClr val="000000"/>
                </a:outerShdw>
              </a:effectLst>
              <a:latin typeface="Times New Roman"/>
            </a:endParaRPr>
          </a:p>
        </p:txBody>
      </p:sp>
      <p:pic>
        <p:nvPicPr>
          <p:cNvPr id="56322" name="Picture 2" descr="C:\Users\Shawn\Pictures\Industrial\Plant\IMG_1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855" y="1138936"/>
            <a:ext cx="7015819" cy="52618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1" name="TextBox 10"/>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15" name="TextBox 14"/>
          <p:cNvSpPr txBox="1"/>
          <p:nvPr/>
        </p:nvSpPr>
        <p:spPr>
          <a:xfrm>
            <a:off x="4283968" y="5828639"/>
            <a:ext cx="3960440"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Developer and Construction</a:t>
            </a:r>
            <a:endParaRPr lang="en-SG" sz="2400" b="1" dirty="0">
              <a:solidFill>
                <a:srgbClr val="0000FF"/>
              </a:solidFill>
              <a:latin typeface="Times New Roman" pitchFamily="18" charset="0"/>
              <a:cs typeface="Times New Roman" pitchFamily="18" charset="0"/>
            </a:endParaRPr>
          </a:p>
        </p:txBody>
      </p:sp>
      <p:pic>
        <p:nvPicPr>
          <p:cNvPr id="8" name="Picture 7" descr="4.3.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403648" y="5631478"/>
            <a:ext cx="2289201" cy="769322"/>
          </a:xfrm>
          <a:prstGeom prst="rect">
            <a:avLst/>
          </a:prstGeom>
        </p:spPr>
      </p:pic>
      <p:pic>
        <p:nvPicPr>
          <p:cNvPr id="12" name="Picture 11" descr="DSC00381a.jpg"/>
          <p:cNvPicPr>
            <a:picLocks noChangeAspect="1"/>
          </p:cNvPicPr>
          <p:nvPr/>
        </p:nvPicPr>
        <p:blipFill>
          <a:blip r:embed="rId4" cstate="print"/>
          <a:stretch>
            <a:fillRect/>
          </a:stretch>
        </p:blipFill>
        <p:spPr>
          <a:xfrm>
            <a:off x="0" y="1916832"/>
            <a:ext cx="9144000" cy="3136977"/>
          </a:xfrm>
          <a:prstGeom prst="rect">
            <a:avLst/>
          </a:prstGeom>
          <a:ln>
            <a:noFill/>
          </a:ln>
          <a:effectLst>
            <a:softEdge rad="112500"/>
          </a:effectLst>
        </p:spPr>
      </p:pic>
      <p:sp>
        <p:nvSpPr>
          <p:cNvPr id="14" name="TextBox 13"/>
          <p:cNvSpPr txBox="1"/>
          <p:nvPr/>
        </p:nvSpPr>
        <p:spPr>
          <a:xfrm>
            <a:off x="5364088" y="2708920"/>
            <a:ext cx="360040" cy="400110"/>
          </a:xfrm>
          <a:prstGeom prst="rect">
            <a:avLst/>
          </a:prstGeom>
          <a:noFill/>
        </p:spPr>
        <p:txBody>
          <a:bodyPr wrap="square" rtlCol="0">
            <a:spAutoFit/>
          </a:bodyPr>
          <a:lstStyle/>
          <a:p>
            <a:r>
              <a:rPr lang="en-US" sz="2000" dirty="0" smtClean="0"/>
              <a:t>2</a:t>
            </a:r>
          </a:p>
        </p:txBody>
      </p:sp>
      <p:sp>
        <p:nvSpPr>
          <p:cNvPr id="16" name="TextBox 15"/>
          <p:cNvSpPr txBox="1"/>
          <p:nvPr/>
        </p:nvSpPr>
        <p:spPr>
          <a:xfrm>
            <a:off x="2843808" y="2924944"/>
            <a:ext cx="360040" cy="400110"/>
          </a:xfrm>
          <a:prstGeom prst="rect">
            <a:avLst/>
          </a:prstGeom>
          <a:noFill/>
        </p:spPr>
        <p:txBody>
          <a:bodyPr wrap="square" rtlCol="0">
            <a:spAutoFit/>
          </a:bodyPr>
          <a:lstStyle/>
          <a:p>
            <a:r>
              <a:rPr lang="en-US" sz="2000" dirty="0" smtClean="0"/>
              <a:t>1</a:t>
            </a:r>
          </a:p>
        </p:txBody>
      </p:sp>
      <p:sp>
        <p:nvSpPr>
          <p:cNvPr id="17" name="TextBox 16"/>
          <p:cNvSpPr txBox="1"/>
          <p:nvPr/>
        </p:nvSpPr>
        <p:spPr>
          <a:xfrm>
            <a:off x="7884368" y="2708920"/>
            <a:ext cx="360040" cy="400110"/>
          </a:xfrm>
          <a:prstGeom prst="rect">
            <a:avLst/>
          </a:prstGeom>
          <a:noFill/>
        </p:spPr>
        <p:txBody>
          <a:bodyPr wrap="square" rtlCol="0">
            <a:spAutoFit/>
          </a:bodyPr>
          <a:lstStyle/>
          <a:p>
            <a:r>
              <a:rPr lang="en-US" sz="2000" dirty="0" smtClean="0"/>
              <a:t>3</a:t>
            </a:r>
          </a:p>
        </p:txBody>
      </p:sp>
      <p:sp>
        <p:nvSpPr>
          <p:cNvPr id="18" name="TextBox 17"/>
          <p:cNvSpPr txBox="1"/>
          <p:nvPr/>
        </p:nvSpPr>
        <p:spPr>
          <a:xfrm>
            <a:off x="683568" y="2636912"/>
            <a:ext cx="360040" cy="400110"/>
          </a:xfrm>
          <a:prstGeom prst="rect">
            <a:avLst/>
          </a:prstGeom>
          <a:noFill/>
        </p:spPr>
        <p:txBody>
          <a:bodyPr wrap="square" rtlCol="0">
            <a:spAutoFit/>
          </a:bodyPr>
          <a:lstStyle/>
          <a:p>
            <a:r>
              <a:rPr lang="en-US" sz="2000" dirty="0" smtClean="0"/>
              <a:t>4</a:t>
            </a:r>
          </a:p>
        </p:txBody>
      </p:sp>
    </p:spTree>
    <p:extLst>
      <p:ext uri="{BB962C8B-B14F-4D97-AF65-F5344CB8AC3E}">
        <p14:creationId xmlns:p14="http://schemas.microsoft.com/office/powerpoint/2010/main" val="1161472706"/>
      </p:ext>
    </p:extLst>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plant back"/>
          <p:cNvPicPr>
            <a:picLocks noChangeAspect="1" noChangeArrowheads="1"/>
          </p:cNvPicPr>
          <p:nvPr/>
        </p:nvPicPr>
        <p:blipFill>
          <a:blip r:embed="rId2" cstate="print"/>
          <a:srcRect/>
          <a:stretch>
            <a:fillRect/>
          </a:stretch>
        </p:blipFill>
        <p:spPr bwMode="auto">
          <a:xfrm>
            <a:off x="0" y="0"/>
            <a:ext cx="9144000" cy="6885384"/>
          </a:xfrm>
          <a:prstGeom prst="rect">
            <a:avLst/>
          </a:prstGeom>
          <a:noFill/>
          <a:ln w="9525">
            <a:noFill/>
            <a:miter lim="800000"/>
            <a:headEnd/>
            <a:tailEnd/>
          </a:ln>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2" cstate="print">
            <a:clrChange>
              <a:clrFrom>
                <a:srgbClr val="9E988C"/>
              </a:clrFrom>
              <a:clrTo>
                <a:srgbClr val="9E988C">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nvSpPr>
        <p:spPr bwMode="auto">
          <a:xfrm>
            <a:off x="7488236" y="6451023"/>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
        <p:nvSpPr>
          <p:cNvPr id="12" name="Rectangle 17"/>
          <p:cNvSpPr>
            <a:spLocks noChangeArrowheads="1"/>
          </p:cNvSpPr>
          <p:nvPr/>
        </p:nvSpPr>
        <p:spPr bwMode="auto">
          <a:xfrm>
            <a:off x="2504145" y="188640"/>
            <a:ext cx="4104456" cy="707886"/>
          </a:xfrm>
          <a:prstGeom prst="rect">
            <a:avLst/>
          </a:prstGeom>
          <a:noFill/>
          <a:ln w="9525">
            <a:noFill/>
            <a:miter lim="800000"/>
            <a:headEnd/>
            <a:tailEnd/>
          </a:ln>
          <a:effectLst/>
        </p:spPr>
        <p:txBody>
          <a:bodyPr wrap="square">
            <a:spAutoFit/>
          </a:bodyPr>
          <a:lstStyle/>
          <a:p>
            <a:pPr marL="742950" indent="-285750">
              <a:buFontTx/>
              <a:buNone/>
              <a:defRPr/>
            </a:pPr>
            <a:r>
              <a:rPr lang="en-US" altLang="zh-CN" sz="4000" b="1" dirty="0" smtClean="0">
                <a:solidFill>
                  <a:srgbClr val="0000FF"/>
                </a:solidFill>
                <a:latin typeface="Times New Roman"/>
              </a:rPr>
              <a:t>Drum Packing</a:t>
            </a:r>
            <a:endParaRPr lang="en-US" sz="4000" b="1" dirty="0">
              <a:solidFill>
                <a:srgbClr val="0000FF"/>
              </a:solidFill>
              <a:latin typeface="Times New Roman"/>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626" y="881643"/>
            <a:ext cx="7763494" cy="563488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chemeClr val="bg1"/>
                </a:solidFill>
                <a:effectLst>
                  <a:outerShdw blurRad="38100" dist="38100" dir="2700000" algn="tl">
                    <a:srgbClr val="FFFFFF"/>
                  </a:outerShdw>
                </a:effectLst>
                <a:latin typeface="Times New Roman"/>
              </a:rPr>
              <a:t>www.united-oil.com</a:t>
            </a:r>
          </a:p>
        </p:txBody>
      </p:sp>
      <p:pic>
        <p:nvPicPr>
          <p:cNvPr id="7"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7"/>
          <p:cNvSpPr>
            <a:spLocks noChangeArrowheads="1"/>
          </p:cNvSpPr>
          <p:nvPr/>
        </p:nvSpPr>
        <p:spPr bwMode="auto">
          <a:xfrm>
            <a:off x="661300" y="332656"/>
            <a:ext cx="7920880" cy="707886"/>
          </a:xfrm>
          <a:prstGeom prst="rect">
            <a:avLst/>
          </a:prstGeom>
          <a:noFill/>
          <a:ln w="9525">
            <a:noFill/>
            <a:miter lim="800000"/>
            <a:headEnd/>
            <a:tailEnd/>
          </a:ln>
          <a:effectLst/>
        </p:spPr>
        <p:txBody>
          <a:bodyPr wrap="square">
            <a:spAutoFit/>
          </a:bodyPr>
          <a:lstStyle/>
          <a:p>
            <a:pPr marL="742950" indent="-285750" algn="ctr">
              <a:buFontTx/>
              <a:buNone/>
              <a:defRPr/>
            </a:pPr>
            <a:r>
              <a:rPr lang="en-US" altLang="zh-CN" sz="4000" b="1" dirty="0" smtClean="0">
                <a:solidFill>
                  <a:srgbClr val="0000FF"/>
                </a:solidFill>
                <a:latin typeface="Times New Roman"/>
              </a:rPr>
              <a:t>Various Small Packing</a:t>
            </a:r>
            <a:endParaRPr lang="en-US" sz="4000" b="1" dirty="0">
              <a:solidFill>
                <a:srgbClr val="0000FF"/>
              </a:solidFill>
              <a:latin typeface="Times New Roman"/>
            </a:endParaRPr>
          </a:p>
        </p:txBody>
      </p:sp>
      <p:sp>
        <p:nvSpPr>
          <p:cNvPr id="8" name="Rectangle 7"/>
          <p:cNvSpPr>
            <a:spLocks noChangeArrowheads="1"/>
          </p:cNvSpPr>
          <p:nvPr/>
        </p:nvSpPr>
        <p:spPr bwMode="auto">
          <a:xfrm>
            <a:off x="7238999"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79" y="1099737"/>
            <a:ext cx="5402883" cy="360192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999" y="1099737"/>
            <a:ext cx="3000698" cy="533457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9" name="Rectangle 9"/>
          <p:cNvSpPr txBox="1">
            <a:spLocks noChangeArrowheads="1"/>
          </p:cNvSpPr>
          <p:nvPr/>
        </p:nvSpPr>
        <p:spPr bwMode="auto">
          <a:xfrm>
            <a:off x="251520" y="1124744"/>
            <a:ext cx="1296144" cy="5301208"/>
          </a:xfrm>
          <a:prstGeom prst="rect">
            <a:avLst/>
          </a:prstGeom>
          <a:ln>
            <a:miter lim="800000"/>
            <a:headEnd/>
            <a:tailEnd/>
          </a:ln>
        </p:spPr>
        <p:txBody>
          <a:bodyPr vert="wordArtVert" wrap="square" lIns="91440" tIns="45720" rIns="91440" bIns="45720" numCol="1" rtlCol="0" anchor="t" anchorCtr="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Times New Roman"/>
                <a:ea typeface="+mj-ea"/>
                <a:cs typeface="+mj-cs"/>
              </a:rPr>
              <a:t>QA &amp; QC</a:t>
            </a:r>
            <a:endParaRPr kumimoji="0" lang="zh-CN" altLang="zh-CN" sz="4000" b="1" i="0" u="none" strike="noStrike" kern="12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Times New Roman"/>
              <a:ea typeface="+mj-ea"/>
              <a:cs typeface="+mj-cs"/>
            </a:endParaRPr>
          </a:p>
        </p:txBody>
      </p:sp>
      <p:sp>
        <p:nvSpPr>
          <p:cNvPr id="11" name="Rectangle 10"/>
          <p:cNvSpPr/>
          <p:nvPr/>
        </p:nvSpPr>
        <p:spPr>
          <a:xfrm>
            <a:off x="1187624" y="1268760"/>
            <a:ext cx="6840760" cy="5262979"/>
          </a:xfrm>
          <a:prstGeom prst="rect">
            <a:avLst/>
          </a:prstGeom>
        </p:spPr>
        <p:txBody>
          <a:bodyPr wrap="square">
            <a:spAutoFit/>
          </a:bodyPr>
          <a:lstStyle/>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Kinematic Viscosity.</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Pour Point.</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Flash Point (COC, PMCC).</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TBN / TAN.</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Cold Cranking Simulator (CCS).</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Foam Testing.</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S.G. / Density Determination.</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Color (ASTM D1500).</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Metals Analysis (AA).</a:t>
            </a:r>
          </a:p>
          <a:p>
            <a:pPr marL="609600" indent="-609600">
              <a:buClr>
                <a:schemeClr val="bg1"/>
              </a:buClr>
              <a:buFont typeface="Wingdings" pitchFamily="2" charset="2"/>
              <a:buChar char="Ø"/>
              <a:defRPr/>
            </a:pPr>
            <a:r>
              <a:rPr lang="en-US" altLang="zh-CN" sz="2800" b="1" dirty="0" err="1" smtClean="0">
                <a:latin typeface="Times New Roman" pitchFamily="18" charset="0"/>
                <a:cs typeface="Times New Roman" pitchFamily="18" charset="0"/>
              </a:rPr>
              <a:t>Demulsibility</a:t>
            </a:r>
            <a:r>
              <a:rPr lang="en-US" altLang="zh-CN" sz="2800" b="1" dirty="0" smtClean="0">
                <a:latin typeface="Times New Roman" pitchFamily="18" charset="0"/>
                <a:cs typeface="Times New Roman" pitchFamily="18" charset="0"/>
              </a:rPr>
              <a:t>.</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High Temperature High Shear (HTHS).</a:t>
            </a:r>
          </a:p>
          <a:p>
            <a:pPr marL="609600" indent="-609600">
              <a:buClr>
                <a:schemeClr val="bg1"/>
              </a:buClr>
              <a:buFont typeface="Wingdings" pitchFamily="2" charset="2"/>
              <a:buChar char="Ø"/>
              <a:defRPr/>
            </a:pPr>
            <a:endParaRPr lang="en-US" altLang="zh-CN" sz="2800" b="1" dirty="0" smtClean="0">
              <a:latin typeface="Times New Roman" pitchFamily="18" charset="0"/>
              <a:cs typeface="Times New Roman" pitchFamily="18" charset="0"/>
            </a:endParaRP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slide(fromLeft)">
                                      <p:cBhvr>
                                        <p:cTn id="7" dur="500"/>
                                        <p:tgtEl>
                                          <p:spTgt spid="11">
                                            <p:txEl>
                                              <p:pRg st="0" end="0"/>
                                            </p:txEl>
                                          </p:spTgt>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slide(fromLeft)">
                                      <p:cBhvr>
                                        <p:cTn id="11" dur="500"/>
                                        <p:tgtEl>
                                          <p:spTgt spid="11">
                                            <p:txEl>
                                              <p:pRg st="1" end="1"/>
                                            </p:txEl>
                                          </p:spTgt>
                                        </p:tgtEl>
                                      </p:cBhvr>
                                    </p:animEffect>
                                  </p:childTnLst>
                                </p:cTn>
                              </p:par>
                            </p:childTnLst>
                          </p:cTn>
                        </p:par>
                        <p:par>
                          <p:cTn id="12" fill="hold">
                            <p:stCondLst>
                              <p:cond delay="1000"/>
                            </p:stCondLst>
                            <p:childTnLst>
                              <p:par>
                                <p:cTn id="13" presetID="12" presetClass="entr" presetSubtype="8"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slide(fromLeft)">
                                      <p:cBhvr>
                                        <p:cTn id="15" dur="500"/>
                                        <p:tgtEl>
                                          <p:spTgt spid="11">
                                            <p:txEl>
                                              <p:pRg st="2" end="2"/>
                                            </p:txEl>
                                          </p:spTgt>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slide(fromLeft)">
                                      <p:cBhvr>
                                        <p:cTn id="19" dur="500"/>
                                        <p:tgtEl>
                                          <p:spTgt spid="11">
                                            <p:txEl>
                                              <p:pRg st="3" end="3"/>
                                            </p:txEl>
                                          </p:spTgt>
                                        </p:tgtEl>
                                      </p:cBhvr>
                                    </p:animEffect>
                                  </p:childTnLst>
                                </p:cTn>
                              </p:par>
                            </p:childTnLst>
                          </p:cTn>
                        </p:par>
                        <p:par>
                          <p:cTn id="20" fill="hold">
                            <p:stCondLst>
                              <p:cond delay="2000"/>
                            </p:stCondLst>
                            <p:childTnLst>
                              <p:par>
                                <p:cTn id="21" presetID="12" presetClass="entr" presetSubtype="8"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slide(fromLeft)">
                                      <p:cBhvr>
                                        <p:cTn id="23" dur="500"/>
                                        <p:tgtEl>
                                          <p:spTgt spid="11">
                                            <p:txEl>
                                              <p:pRg st="4" end="4"/>
                                            </p:txEl>
                                          </p:spTgt>
                                        </p:tgtEl>
                                      </p:cBhvr>
                                    </p:animEffect>
                                  </p:childTnLst>
                                </p:cTn>
                              </p:par>
                            </p:childTnLst>
                          </p:cTn>
                        </p:par>
                        <p:par>
                          <p:cTn id="24" fill="hold">
                            <p:stCondLst>
                              <p:cond delay="2500"/>
                            </p:stCondLst>
                            <p:childTnLst>
                              <p:par>
                                <p:cTn id="25" presetID="12" presetClass="entr" presetSubtype="8" fill="hold"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slide(fromLeft)">
                                      <p:cBhvr>
                                        <p:cTn id="27" dur="500"/>
                                        <p:tgtEl>
                                          <p:spTgt spid="11">
                                            <p:txEl>
                                              <p:pRg st="5" end="5"/>
                                            </p:txEl>
                                          </p:spTgt>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slide(fromLeft)">
                                      <p:cBhvr>
                                        <p:cTn id="31" dur="500"/>
                                        <p:tgtEl>
                                          <p:spTgt spid="11">
                                            <p:txEl>
                                              <p:pRg st="6" end="6"/>
                                            </p:txEl>
                                          </p:spTgt>
                                        </p:tgtEl>
                                      </p:cBhvr>
                                    </p:animEffect>
                                  </p:childTnLst>
                                </p:cTn>
                              </p:par>
                            </p:childTnLst>
                          </p:cTn>
                        </p:par>
                        <p:par>
                          <p:cTn id="32" fill="hold">
                            <p:stCondLst>
                              <p:cond delay="3500"/>
                            </p:stCondLst>
                            <p:childTnLst>
                              <p:par>
                                <p:cTn id="33" presetID="12" presetClass="entr" presetSubtype="8" fill="hold" nodeType="after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animEffect transition="in" filter="slide(fromLeft)">
                                      <p:cBhvr>
                                        <p:cTn id="35" dur="500"/>
                                        <p:tgtEl>
                                          <p:spTgt spid="11">
                                            <p:txEl>
                                              <p:pRg st="7" end="7"/>
                                            </p:txEl>
                                          </p:spTgt>
                                        </p:tgtEl>
                                      </p:cBhvr>
                                    </p:animEffect>
                                  </p:childTnLst>
                                </p:cTn>
                              </p:par>
                            </p:childTnLst>
                          </p:cTn>
                        </p:par>
                        <p:par>
                          <p:cTn id="36" fill="hold">
                            <p:stCondLst>
                              <p:cond delay="4000"/>
                            </p:stCondLst>
                            <p:childTnLst>
                              <p:par>
                                <p:cTn id="37" presetID="12" presetClass="entr" presetSubtype="8" fill="hold" nodeType="after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animEffect transition="in" filter="slide(fromLeft)">
                                      <p:cBhvr>
                                        <p:cTn id="39" dur="500"/>
                                        <p:tgtEl>
                                          <p:spTgt spid="11">
                                            <p:txEl>
                                              <p:pRg st="8" end="8"/>
                                            </p:txEl>
                                          </p:spTgt>
                                        </p:tgtEl>
                                      </p:cBhvr>
                                    </p:animEffect>
                                  </p:childTnLst>
                                </p:cTn>
                              </p:par>
                            </p:childTnLst>
                          </p:cTn>
                        </p:par>
                        <p:par>
                          <p:cTn id="40" fill="hold">
                            <p:stCondLst>
                              <p:cond delay="4500"/>
                            </p:stCondLst>
                            <p:childTnLst>
                              <p:par>
                                <p:cTn id="41" presetID="12" presetClass="entr" presetSubtype="8" fill="hold" nodeType="after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animEffect transition="in" filter="slide(fromLeft)">
                                      <p:cBhvr>
                                        <p:cTn id="43" dur="500"/>
                                        <p:tgtEl>
                                          <p:spTgt spid="11">
                                            <p:txEl>
                                              <p:pRg st="9" end="9"/>
                                            </p:txEl>
                                          </p:spTgt>
                                        </p:tgtEl>
                                      </p:cBhvr>
                                    </p:animEffect>
                                  </p:childTnLst>
                                </p:cTn>
                              </p:par>
                            </p:childTnLst>
                          </p:cTn>
                        </p:par>
                        <p:par>
                          <p:cTn id="44" fill="hold">
                            <p:stCondLst>
                              <p:cond delay="5000"/>
                            </p:stCondLst>
                            <p:childTnLst>
                              <p:par>
                                <p:cTn id="45" presetID="12" presetClass="entr" presetSubtype="8" fill="hold" nodeType="after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animEffect transition="in" filter="slide(fromLeft)">
                                      <p:cBhvr>
                                        <p:cTn id="47"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9" name="Rectangle 9"/>
          <p:cNvSpPr txBox="1">
            <a:spLocks noChangeArrowheads="1"/>
          </p:cNvSpPr>
          <p:nvPr/>
        </p:nvSpPr>
        <p:spPr bwMode="auto">
          <a:xfrm>
            <a:off x="303387" y="1268760"/>
            <a:ext cx="884237" cy="4824536"/>
          </a:xfrm>
          <a:prstGeom prst="rect">
            <a:avLst/>
          </a:prstGeom>
          <a:ln>
            <a:miter lim="800000"/>
            <a:headEnd/>
            <a:tailEnd/>
          </a:ln>
        </p:spPr>
        <p:txBody>
          <a:bodyPr vert="wordArtVert" wrap="square" lIns="91440" tIns="45720" rIns="91440" bIns="45720" numCol="1" rtlCol="0" anchor="t" anchorCtr="0" compatLnSpc="1">
            <a:prstTxWarp prst="textNoShape">
              <a:avLst/>
            </a:prstTxWarp>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0000FF"/>
                </a:solidFill>
                <a:uLnTx/>
                <a:uFillTx/>
                <a:latin typeface="Times New Roman"/>
                <a:ea typeface="+mj-ea"/>
                <a:cs typeface="+mj-cs"/>
              </a:rPr>
              <a:t>QA &amp; QC</a:t>
            </a:r>
            <a:endParaRPr kumimoji="0" lang="zh-CN" altLang="zh-CN" sz="4000" b="1" i="0" u="none" strike="noStrike" kern="1200" cap="none" spc="0" normalizeH="0" baseline="0" noProof="0" dirty="0" smtClean="0">
              <a:ln>
                <a:noFill/>
              </a:ln>
              <a:solidFill>
                <a:srgbClr val="0000FF"/>
              </a:solidFill>
              <a:uLnTx/>
              <a:uFillTx/>
              <a:latin typeface="Times New Roman"/>
              <a:ea typeface="+mj-ea"/>
              <a:cs typeface="+mj-cs"/>
            </a:endParaRPr>
          </a:p>
        </p:txBody>
      </p:sp>
      <p:sp>
        <p:nvSpPr>
          <p:cNvPr id="11" name="Rectangle 10"/>
          <p:cNvSpPr/>
          <p:nvPr/>
        </p:nvSpPr>
        <p:spPr>
          <a:xfrm>
            <a:off x="1187624" y="1268760"/>
            <a:ext cx="6696744" cy="3970318"/>
          </a:xfrm>
          <a:prstGeom prst="rect">
            <a:avLst/>
          </a:prstGeom>
        </p:spPr>
        <p:txBody>
          <a:bodyPr wrap="square">
            <a:spAutoFit/>
          </a:bodyPr>
          <a:lstStyle/>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Mini Rotary Viscosity Tester (MRV).</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Water Content (Karl Fischer).</a:t>
            </a:r>
          </a:p>
          <a:p>
            <a:pPr marL="609600" indent="-609600">
              <a:buClr>
                <a:schemeClr val="bg1"/>
              </a:buClr>
              <a:buFont typeface="Wingdings" pitchFamily="2" charset="2"/>
              <a:buChar char="Ø"/>
              <a:defRPr/>
            </a:pPr>
            <a:r>
              <a:rPr lang="en-US" altLang="zh-CN" sz="2800" b="1" dirty="0" err="1" smtClean="0">
                <a:latin typeface="Times New Roman" pitchFamily="18" charset="0"/>
                <a:cs typeface="Times New Roman" pitchFamily="18" charset="0"/>
              </a:rPr>
              <a:t>Quenchometer</a:t>
            </a:r>
            <a:r>
              <a:rPr lang="en-US" altLang="zh-CN" sz="2800" b="1" dirty="0" smtClean="0">
                <a:latin typeface="Times New Roman" pitchFamily="18" charset="0"/>
                <a:cs typeface="Times New Roman" pitchFamily="18" charset="0"/>
              </a:rPr>
              <a:t>.</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 PH Meter.</a:t>
            </a:r>
          </a:p>
          <a:p>
            <a:pPr marL="609600" indent="-609600">
              <a:buClr>
                <a:schemeClr val="bg1"/>
              </a:buClr>
              <a:buFont typeface="Wingdings" pitchFamily="2" charset="2"/>
              <a:buChar char="Ø"/>
              <a:defRPr/>
            </a:pPr>
            <a:r>
              <a:rPr lang="en-US" altLang="zh-CN" sz="2800" b="1" dirty="0" err="1" smtClean="0">
                <a:latin typeface="Times New Roman" pitchFamily="18" charset="0"/>
                <a:cs typeface="Times New Roman" pitchFamily="18" charset="0"/>
              </a:rPr>
              <a:t>Refractometer</a:t>
            </a:r>
            <a:r>
              <a:rPr lang="en-US" altLang="zh-CN" sz="2800" b="1" dirty="0" smtClean="0">
                <a:latin typeface="Times New Roman" pitchFamily="18" charset="0"/>
                <a:cs typeface="Times New Roman" pitchFamily="18" charset="0"/>
              </a:rPr>
              <a:t>.</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Furnace (800 Degree C).</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FTIR.</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endParaRPr lang="en-US" altLang="zh-CN" sz="2800" b="1" dirty="0" smtClean="0">
              <a:latin typeface="Times New Roman" pitchFamily="18" charset="0"/>
              <a:cs typeface="Times New Roman" pitchFamily="18" charset="0"/>
            </a:endParaRPr>
          </a:p>
          <a:p>
            <a:pPr marL="609600" indent="-609600">
              <a:buClr>
                <a:schemeClr val="bg1"/>
              </a:buClr>
              <a:buFont typeface="Wingdings" pitchFamily="2" charset="2"/>
              <a:buChar char="Ø"/>
              <a:defRPr/>
            </a:pPr>
            <a:endParaRPr lang="en-US" altLang="zh-CN" sz="2800" b="1" dirty="0" smtClean="0">
              <a:latin typeface="Times New Roman" pitchFamily="18" charset="0"/>
              <a:cs typeface="Times New Roman" pitchFamily="18" charset="0"/>
            </a:endParaRP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slide(fromLeft)">
                                      <p:cBhvr>
                                        <p:cTn id="7" dur="500"/>
                                        <p:tgtEl>
                                          <p:spTgt spid="11">
                                            <p:txEl>
                                              <p:pRg st="1" end="1"/>
                                            </p:txEl>
                                          </p:spTgt>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slide(fromLeft)">
                                      <p:cBhvr>
                                        <p:cTn id="11" dur="500"/>
                                        <p:tgtEl>
                                          <p:spTgt spid="11">
                                            <p:txEl>
                                              <p:pRg st="0" end="0"/>
                                            </p:txEl>
                                          </p:spTgt>
                                        </p:tgtEl>
                                      </p:cBhvr>
                                    </p:animEffect>
                                  </p:childTnLst>
                                </p:cTn>
                              </p:par>
                            </p:childTnLst>
                          </p:cTn>
                        </p:par>
                        <p:par>
                          <p:cTn id="12" fill="hold">
                            <p:stCondLst>
                              <p:cond delay="1000"/>
                            </p:stCondLst>
                            <p:childTnLst>
                              <p:par>
                                <p:cTn id="13" presetID="12" presetClass="entr" presetSubtype="8"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slide(fromLeft)">
                                      <p:cBhvr>
                                        <p:cTn id="15" dur="500"/>
                                        <p:tgtEl>
                                          <p:spTgt spid="11">
                                            <p:txEl>
                                              <p:pRg st="2" end="2"/>
                                            </p:txEl>
                                          </p:spTgt>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slide(fromLeft)">
                                      <p:cBhvr>
                                        <p:cTn id="19" dur="500"/>
                                        <p:tgtEl>
                                          <p:spTgt spid="11">
                                            <p:txEl>
                                              <p:pRg st="3" end="3"/>
                                            </p:txEl>
                                          </p:spTgt>
                                        </p:tgtEl>
                                      </p:cBhvr>
                                    </p:animEffect>
                                  </p:childTnLst>
                                </p:cTn>
                              </p:par>
                            </p:childTnLst>
                          </p:cTn>
                        </p:par>
                        <p:par>
                          <p:cTn id="20" fill="hold">
                            <p:stCondLst>
                              <p:cond delay="2000"/>
                            </p:stCondLst>
                            <p:childTnLst>
                              <p:par>
                                <p:cTn id="21" presetID="12" presetClass="entr" presetSubtype="8"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slide(fromLeft)">
                                      <p:cBhvr>
                                        <p:cTn id="23" dur="500"/>
                                        <p:tgtEl>
                                          <p:spTgt spid="11">
                                            <p:txEl>
                                              <p:pRg st="4" end="4"/>
                                            </p:txEl>
                                          </p:spTgt>
                                        </p:tgtEl>
                                      </p:cBhvr>
                                    </p:animEffect>
                                  </p:childTnLst>
                                </p:cTn>
                              </p:par>
                            </p:childTnLst>
                          </p:cTn>
                        </p:par>
                        <p:par>
                          <p:cTn id="24" fill="hold">
                            <p:stCondLst>
                              <p:cond delay="2500"/>
                            </p:stCondLst>
                            <p:childTnLst>
                              <p:par>
                                <p:cTn id="25" presetID="12" presetClass="entr" presetSubtype="8" fill="hold"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slide(fromLeft)">
                                      <p:cBhvr>
                                        <p:cTn id="27" dur="500"/>
                                        <p:tgtEl>
                                          <p:spTgt spid="11">
                                            <p:txEl>
                                              <p:pRg st="5" end="5"/>
                                            </p:txEl>
                                          </p:spTgt>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slide(fromLeft)">
                                      <p:cBhvr>
                                        <p:cTn id="31"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4" name="Picture 3" descr="New_Lab_Picture-tile.jpg"/>
          <p:cNvPicPr>
            <a:picLocks noChangeAspect="1"/>
          </p:cNvPicPr>
          <p:nvPr/>
        </p:nvPicPr>
        <p:blipFill>
          <a:blip r:embed="rId3" cstate="print"/>
          <a:stretch>
            <a:fillRect/>
          </a:stretch>
        </p:blipFill>
        <p:spPr>
          <a:xfrm>
            <a:off x="0" y="2514600"/>
            <a:ext cx="9144000" cy="1828800"/>
          </a:xfrm>
          <a:prstGeom prst="rect">
            <a:avLst/>
          </a:prstGeom>
        </p:spPr>
      </p:pic>
      <p:pic>
        <p:nvPicPr>
          <p:cNvPr id="9"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Picture3.png"/>
          <p:cNvPicPr>
            <a:picLocks noChangeAspect="1"/>
          </p:cNvPicPr>
          <p:nvPr/>
        </p:nvPicPr>
        <p:blipFill>
          <a:blip r:embed="rId3" cstate="print"/>
          <a:stretch>
            <a:fillRect/>
          </a:stretch>
        </p:blipFill>
        <p:spPr>
          <a:xfrm>
            <a:off x="4231009" y="2708920"/>
            <a:ext cx="4704481" cy="3531294"/>
          </a:xfrm>
          <a:prstGeom prst="rect">
            <a:avLst/>
          </a:prstGeom>
          <a:ln>
            <a:noFill/>
          </a:ln>
          <a:effectLst>
            <a:softEdge rad="112500"/>
          </a:effectLst>
        </p:spPr>
      </p:pic>
      <p:sp>
        <p:nvSpPr>
          <p:cNvPr id="4" name="Rectangle 3"/>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39940" name="Picture 4" descr="C:\Users\ST\Pictures\Picture4.png"/>
          <p:cNvPicPr>
            <a:picLocks noChangeAspect="1" noChangeArrowheads="1"/>
          </p:cNvPicPr>
          <p:nvPr/>
        </p:nvPicPr>
        <p:blipFill>
          <a:blip r:embed="rId4" cstate="print"/>
          <a:srcRect/>
          <a:stretch>
            <a:fillRect/>
          </a:stretch>
        </p:blipFill>
        <p:spPr bwMode="auto">
          <a:xfrm>
            <a:off x="395536" y="2481265"/>
            <a:ext cx="3146067" cy="4188095"/>
          </a:xfrm>
          <a:prstGeom prst="rect">
            <a:avLst/>
          </a:prstGeom>
          <a:ln>
            <a:noFill/>
          </a:ln>
          <a:effectLst>
            <a:softEdge rad="112500"/>
          </a:effectLst>
        </p:spPr>
      </p:pic>
      <p:sp>
        <p:nvSpPr>
          <p:cNvPr id="9" name="TextBox 8"/>
          <p:cNvSpPr txBox="1"/>
          <p:nvPr/>
        </p:nvSpPr>
        <p:spPr>
          <a:xfrm>
            <a:off x="0" y="1412776"/>
            <a:ext cx="3744416" cy="1077218"/>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TBN / TAN</a:t>
            </a:r>
          </a:p>
          <a:p>
            <a:pPr algn="ctr"/>
            <a:r>
              <a:rPr lang="en-US" sz="3200" b="1" dirty="0" smtClean="0">
                <a:latin typeface="Times New Roman" pitchFamily="18" charset="0"/>
                <a:cs typeface="Times New Roman" pitchFamily="18" charset="0"/>
              </a:rPr>
              <a:t>Tester</a:t>
            </a:r>
            <a:endParaRPr lang="en-SG" sz="3200" b="1" dirty="0">
              <a:latin typeface="Times New Roman" pitchFamily="18" charset="0"/>
              <a:cs typeface="Times New Roman" pitchFamily="18" charset="0"/>
            </a:endParaRPr>
          </a:p>
        </p:txBody>
      </p:sp>
      <p:sp>
        <p:nvSpPr>
          <p:cNvPr id="10" name="TextBox 9"/>
          <p:cNvSpPr txBox="1"/>
          <p:nvPr/>
        </p:nvSpPr>
        <p:spPr>
          <a:xfrm>
            <a:off x="4716016" y="1484784"/>
            <a:ext cx="3744416" cy="1077218"/>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Karl Fischer</a:t>
            </a:r>
          </a:p>
          <a:p>
            <a:pPr algn="ctr"/>
            <a:r>
              <a:rPr lang="en-US" sz="3200" b="1" dirty="0" smtClean="0">
                <a:latin typeface="Times New Roman" pitchFamily="18" charset="0"/>
                <a:cs typeface="Times New Roman" pitchFamily="18" charset="0"/>
              </a:rPr>
              <a:t>Tester</a:t>
            </a:r>
            <a:endParaRPr lang="en-SG" sz="3200" b="1" dirty="0">
              <a:latin typeface="Times New Roman" pitchFamily="18" charset="0"/>
              <a:cs typeface="Times New Roman" pitchFamily="18" charset="0"/>
            </a:endParaRPr>
          </a:p>
        </p:txBody>
      </p:sp>
      <p:pic>
        <p:nvPicPr>
          <p:cNvPr id="11"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7"/>
          <p:cNvSpPr>
            <a:spLocks noChangeArrowheads="1"/>
          </p:cNvSpPr>
          <p:nvPr/>
        </p:nvSpPr>
        <p:spPr bwMode="auto">
          <a:xfrm>
            <a:off x="0" y="5373216"/>
            <a:ext cx="4139952" cy="1077218"/>
          </a:xfrm>
          <a:prstGeom prst="rect">
            <a:avLst/>
          </a:prstGeom>
          <a:noFill/>
          <a:ln w="9525">
            <a:noFill/>
            <a:miter lim="800000"/>
            <a:headEnd/>
            <a:tailEnd/>
          </a:ln>
          <a:effectLst/>
        </p:spPr>
        <p:txBody>
          <a:bodyPr wrap="square">
            <a:spAutoFit/>
          </a:bodyPr>
          <a:lstStyle/>
          <a:p>
            <a:pPr marL="742950" indent="-285750" algn="ctr">
              <a:buFontTx/>
              <a:buNone/>
              <a:defRPr/>
            </a:pPr>
            <a:r>
              <a:rPr lang="en-US" sz="3200" b="1" dirty="0" smtClean="0">
                <a:latin typeface="Times New Roman"/>
              </a:rPr>
              <a:t>Kinematic Viscosity</a:t>
            </a:r>
          </a:p>
          <a:p>
            <a:pPr marL="742950" indent="-285750" algn="ctr">
              <a:buFontTx/>
              <a:buNone/>
              <a:defRPr/>
            </a:pPr>
            <a:r>
              <a:rPr lang="en-US" sz="3200" b="1" dirty="0" smtClean="0">
                <a:latin typeface="Times New Roman"/>
              </a:rPr>
              <a:t>(40 </a:t>
            </a:r>
            <a:r>
              <a:rPr lang="en-US" sz="3200" b="1" dirty="0" err="1" smtClean="0">
                <a:latin typeface="Times New Roman"/>
              </a:rPr>
              <a:t>oC</a:t>
            </a:r>
            <a:r>
              <a:rPr lang="en-US" sz="3200" b="1" dirty="0" smtClean="0">
                <a:latin typeface="Times New Roman"/>
              </a:rPr>
              <a:t> &amp; 100 </a:t>
            </a:r>
            <a:r>
              <a:rPr lang="en-US" sz="3200" b="1" dirty="0" err="1" smtClean="0">
                <a:latin typeface="Times New Roman"/>
              </a:rPr>
              <a:t>oC</a:t>
            </a:r>
            <a:r>
              <a:rPr lang="en-US" sz="3200" b="1" dirty="0" smtClean="0">
                <a:latin typeface="Times New Roman"/>
              </a:rPr>
              <a:t>)</a:t>
            </a:r>
            <a:endParaRPr lang="en-US" sz="3200" b="1" dirty="0">
              <a:latin typeface="Times New Roman"/>
            </a:endParaRPr>
          </a:p>
        </p:txBody>
      </p:sp>
      <p:sp>
        <p:nvSpPr>
          <p:cNvPr id="16" name="TextBox 15"/>
          <p:cNvSpPr txBox="1"/>
          <p:nvPr/>
        </p:nvSpPr>
        <p:spPr>
          <a:xfrm>
            <a:off x="4788024" y="1700808"/>
            <a:ext cx="3960440" cy="584775"/>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Pour Point Tester</a:t>
            </a:r>
            <a:endParaRPr lang="en-SG" sz="3200" b="1" dirty="0">
              <a:latin typeface="Times New Roman" pitchFamily="18" charset="0"/>
              <a:cs typeface="Times New Roman" pitchFamily="18" charset="0"/>
            </a:endParaRPr>
          </a:p>
        </p:txBody>
      </p:sp>
      <p:pic>
        <p:nvPicPr>
          <p:cNvPr id="79874" name="Picture 2" descr="E:\DCIM\100CANON\IMG_0792.JPG"/>
          <p:cNvPicPr>
            <a:picLocks noChangeAspect="1" noChangeArrowheads="1"/>
          </p:cNvPicPr>
          <p:nvPr/>
        </p:nvPicPr>
        <p:blipFill>
          <a:blip r:embed="rId3" cstate="print"/>
          <a:srcRect/>
          <a:stretch>
            <a:fillRect/>
          </a:stretch>
        </p:blipFill>
        <p:spPr bwMode="auto">
          <a:xfrm>
            <a:off x="107504" y="1282105"/>
            <a:ext cx="4686729" cy="3515047"/>
          </a:xfrm>
          <a:prstGeom prst="rect">
            <a:avLst/>
          </a:prstGeom>
          <a:ln>
            <a:noFill/>
          </a:ln>
          <a:effectLst>
            <a:softEdge rad="112500"/>
          </a:effectLst>
        </p:spPr>
      </p:pic>
      <p:pic>
        <p:nvPicPr>
          <p:cNvPr id="79875" name="Picture 3" descr="E:\DCIM\100CANON\IMG_0793.JPG"/>
          <p:cNvPicPr>
            <a:picLocks noChangeAspect="1" noChangeArrowheads="1"/>
          </p:cNvPicPr>
          <p:nvPr/>
        </p:nvPicPr>
        <p:blipFill>
          <a:blip r:embed="rId4" cstate="print"/>
          <a:srcRect/>
          <a:stretch>
            <a:fillRect/>
          </a:stretch>
        </p:blipFill>
        <p:spPr bwMode="auto">
          <a:xfrm>
            <a:off x="4283967" y="2877418"/>
            <a:ext cx="4764021" cy="3573016"/>
          </a:xfrm>
          <a:prstGeom prst="rect">
            <a:avLst/>
          </a:prstGeom>
          <a:ln>
            <a:noFill/>
          </a:ln>
          <a:effectLst>
            <a:softEdge rad="112500"/>
          </a:effectLst>
        </p:spPr>
      </p:pic>
      <p:sp>
        <p:nvSpPr>
          <p:cNvPr id="5"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pic>
        <p:nvPicPr>
          <p:cNvPr id="10"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descr="C:\Users\ST\Pictures\Picture2.png"/>
          <p:cNvPicPr>
            <a:picLocks noChangeAspect="1" noChangeArrowheads="1"/>
          </p:cNvPicPr>
          <p:nvPr/>
        </p:nvPicPr>
        <p:blipFill>
          <a:blip r:embed="rId3" cstate="print"/>
          <a:srcRect/>
          <a:stretch>
            <a:fillRect/>
          </a:stretch>
        </p:blipFill>
        <p:spPr bwMode="auto">
          <a:xfrm>
            <a:off x="107505" y="1296962"/>
            <a:ext cx="4752528" cy="3567097"/>
          </a:xfrm>
          <a:prstGeom prst="rect">
            <a:avLst/>
          </a:prstGeom>
          <a:ln>
            <a:noFill/>
          </a:ln>
          <a:effectLst>
            <a:softEdge rad="112500"/>
          </a:effectLst>
        </p:spPr>
      </p:pic>
      <p:sp>
        <p:nvSpPr>
          <p:cNvPr id="10" name="TextBox 9"/>
          <p:cNvSpPr txBox="1"/>
          <p:nvPr/>
        </p:nvSpPr>
        <p:spPr>
          <a:xfrm>
            <a:off x="5148064" y="1703710"/>
            <a:ext cx="3744416" cy="1077218"/>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Atomic  Absorption</a:t>
            </a:r>
          </a:p>
          <a:p>
            <a:pPr algn="ctr"/>
            <a:r>
              <a:rPr lang="en-US" sz="3200" b="1" dirty="0" err="1" smtClean="0">
                <a:latin typeface="Times New Roman" pitchFamily="18" charset="0"/>
                <a:cs typeface="Times New Roman" pitchFamily="18" charset="0"/>
              </a:rPr>
              <a:t>Spectroscophy</a:t>
            </a:r>
            <a:endParaRPr lang="en-SG" sz="3200" b="1" dirty="0">
              <a:latin typeface="Times New Roman" pitchFamily="18" charset="0"/>
              <a:cs typeface="Times New Roman" pitchFamily="18" charset="0"/>
            </a:endParaRPr>
          </a:p>
        </p:txBody>
      </p:sp>
      <p:sp>
        <p:nvSpPr>
          <p:cNvPr id="12" name="TextBox 11"/>
          <p:cNvSpPr txBox="1"/>
          <p:nvPr/>
        </p:nvSpPr>
        <p:spPr>
          <a:xfrm>
            <a:off x="0" y="5508521"/>
            <a:ext cx="4283968" cy="584775"/>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Foam Test</a:t>
            </a:r>
            <a:endParaRPr lang="en-SG" sz="3200" b="1" dirty="0">
              <a:latin typeface="Times New Roman" pitchFamily="18" charset="0"/>
              <a:cs typeface="Times New Roman" pitchFamily="18" charset="0"/>
            </a:endParaRPr>
          </a:p>
        </p:txBody>
      </p:sp>
      <p:pic>
        <p:nvPicPr>
          <p:cNvPr id="14" name="Picture 9" descr="foam test"/>
          <p:cNvPicPr>
            <a:picLocks noChangeAspect="1" noChangeArrowheads="1"/>
          </p:cNvPicPr>
          <p:nvPr/>
        </p:nvPicPr>
        <p:blipFill>
          <a:blip r:embed="rId4" cstate="print"/>
          <a:srcRect/>
          <a:stretch>
            <a:fillRect/>
          </a:stretch>
        </p:blipFill>
        <p:spPr bwMode="auto">
          <a:xfrm>
            <a:off x="4427984" y="3116482"/>
            <a:ext cx="4623420" cy="3466037"/>
          </a:xfrm>
          <a:prstGeom prst="rect">
            <a:avLst/>
          </a:prstGeom>
          <a:ln>
            <a:noFill/>
          </a:ln>
          <a:effectLst>
            <a:softEdge rad="112500"/>
          </a:effectLst>
        </p:spPr>
      </p:pic>
      <p:sp>
        <p:nvSpPr>
          <p:cNvPr id="5"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pic>
        <p:nvPicPr>
          <p:cNvPr id="16"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644008" y="1703710"/>
            <a:ext cx="3744416" cy="584775"/>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Density Tester</a:t>
            </a:r>
            <a:endParaRPr lang="en-SG" sz="3200" b="1" dirty="0">
              <a:latin typeface="Times New Roman" pitchFamily="18" charset="0"/>
              <a:cs typeface="Times New Roman" pitchFamily="18" charset="0"/>
            </a:endParaRPr>
          </a:p>
        </p:txBody>
      </p:sp>
      <p:sp>
        <p:nvSpPr>
          <p:cNvPr id="12" name="TextBox 11"/>
          <p:cNvSpPr txBox="1"/>
          <p:nvPr/>
        </p:nvSpPr>
        <p:spPr>
          <a:xfrm>
            <a:off x="312219" y="5013176"/>
            <a:ext cx="3995936" cy="1077218"/>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Cold Cranking</a:t>
            </a:r>
          </a:p>
          <a:p>
            <a:pPr algn="ctr"/>
            <a:r>
              <a:rPr lang="en-US" sz="3200" b="1" dirty="0" smtClean="0">
                <a:latin typeface="Times New Roman" pitchFamily="18" charset="0"/>
                <a:cs typeface="Times New Roman" pitchFamily="18" charset="0"/>
              </a:rPr>
              <a:t>Simulator</a:t>
            </a:r>
            <a:endParaRPr lang="en-SG" sz="3200" b="1" dirty="0">
              <a:latin typeface="Times New Roman" pitchFamily="18" charset="0"/>
              <a:cs typeface="Times New Roman" pitchFamily="18" charset="0"/>
            </a:endParaRPr>
          </a:p>
        </p:txBody>
      </p:sp>
      <p:pic>
        <p:nvPicPr>
          <p:cNvPr id="9" name="Picture 8" descr="Picture2.png"/>
          <p:cNvPicPr>
            <a:picLocks noChangeAspect="1"/>
          </p:cNvPicPr>
          <p:nvPr/>
        </p:nvPicPr>
        <p:blipFill>
          <a:blip r:embed="rId4" cstate="print"/>
          <a:stretch>
            <a:fillRect/>
          </a:stretch>
        </p:blipFill>
        <p:spPr>
          <a:xfrm>
            <a:off x="67426" y="1268760"/>
            <a:ext cx="4504572" cy="3383001"/>
          </a:xfrm>
          <a:prstGeom prst="rect">
            <a:avLst/>
          </a:prstGeom>
          <a:ln>
            <a:noFill/>
          </a:ln>
          <a:effectLst>
            <a:softEdge rad="112500"/>
          </a:effectLst>
        </p:spPr>
      </p:pic>
      <p:pic>
        <p:nvPicPr>
          <p:cNvPr id="48130" name="Picture 2" descr="M:\Billborad in Malaysia\PA160090.JPG"/>
          <p:cNvPicPr>
            <a:picLocks noChangeAspect="1" noChangeArrowheads="1"/>
          </p:cNvPicPr>
          <p:nvPr/>
        </p:nvPicPr>
        <p:blipFill>
          <a:blip r:embed="rId5" cstate="print"/>
          <a:srcRect/>
          <a:stretch>
            <a:fillRect/>
          </a:stretch>
        </p:blipFill>
        <p:spPr bwMode="auto">
          <a:xfrm>
            <a:off x="4283968" y="2955263"/>
            <a:ext cx="4740018" cy="3555014"/>
          </a:xfrm>
          <a:prstGeom prst="rect">
            <a:avLst/>
          </a:prstGeom>
          <a:ln>
            <a:noFill/>
          </a:ln>
          <a:effectLst>
            <a:softEdge rad="112500"/>
          </a:effectLst>
        </p:spPr>
      </p:pic>
      <p:sp>
        <p:nvSpPr>
          <p:cNvPr id="5"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pic>
        <p:nvPicPr>
          <p:cNvPr id="11"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SITE PLAN.bmp"/>
          <p:cNvPicPr>
            <a:picLocks noChangeAspect="1"/>
          </p:cNvPicPr>
          <p:nvPr/>
        </p:nvPicPr>
        <p:blipFill>
          <a:blip r:embed="rId3" cstate="print"/>
          <a:stretch>
            <a:fillRect/>
          </a:stretch>
        </p:blipFill>
        <p:spPr>
          <a:xfrm>
            <a:off x="0" y="188640"/>
            <a:ext cx="9140624" cy="6264696"/>
          </a:xfrm>
          <a:prstGeom prst="rect">
            <a:avLst/>
          </a:prstGeom>
        </p:spPr>
      </p:pic>
      <p:sp>
        <p:nvSpPr>
          <p:cNvPr id="3" name="TextBox 2"/>
          <p:cNvSpPr txBox="1"/>
          <p:nvPr/>
        </p:nvSpPr>
        <p:spPr>
          <a:xfrm>
            <a:off x="467544" y="5910371"/>
            <a:ext cx="4680520" cy="830997"/>
          </a:xfrm>
          <a:prstGeom prst="rect">
            <a:avLst/>
          </a:prstGeom>
          <a:noFill/>
        </p:spPr>
        <p:txBody>
          <a:bodyPr wrap="square" rtlCol="0">
            <a:spAutoFit/>
          </a:bodyPr>
          <a:lstStyle/>
          <a:p>
            <a:r>
              <a:rPr lang="en-US" sz="1200" b="1" dirty="0" smtClean="0"/>
              <a:t>Phase 1 </a:t>
            </a:r>
            <a:r>
              <a:rPr lang="en-US" sz="1200" dirty="0" smtClean="0"/>
              <a:t>(50 Ha) 2005 to 2012</a:t>
            </a:r>
            <a:endParaRPr lang="en-SG" sz="1200" dirty="0" smtClean="0"/>
          </a:p>
          <a:p>
            <a:r>
              <a:rPr lang="en-US" sz="1200" b="1" dirty="0" smtClean="0"/>
              <a:t>Phase 2 </a:t>
            </a:r>
            <a:r>
              <a:rPr lang="en-US" sz="1200" dirty="0" smtClean="0"/>
              <a:t>(50 Ha) 2011 to 2016</a:t>
            </a:r>
          </a:p>
          <a:p>
            <a:r>
              <a:rPr lang="en-US" sz="1200" b="1" dirty="0" smtClean="0"/>
              <a:t>Phase 3 </a:t>
            </a:r>
            <a:r>
              <a:rPr lang="en-US" sz="1200" dirty="0" smtClean="0"/>
              <a:t>(63 Ha) 2014 to 2019    3A will be first to be reclaimed</a:t>
            </a:r>
          </a:p>
          <a:p>
            <a:r>
              <a:rPr lang="en-US" sz="1200" b="1" dirty="0" smtClean="0"/>
              <a:t>Phase 4 </a:t>
            </a:r>
            <a:r>
              <a:rPr lang="en-US" sz="1200" dirty="0" smtClean="0"/>
              <a:t>(40 Ha) 2016 to 2021</a:t>
            </a:r>
          </a:p>
        </p:txBody>
      </p:sp>
      <p:sp>
        <p:nvSpPr>
          <p:cNvPr id="4" name="TextBox 3"/>
          <p:cNvSpPr txBox="1"/>
          <p:nvPr/>
        </p:nvSpPr>
        <p:spPr>
          <a:xfrm>
            <a:off x="1547664" y="2924944"/>
            <a:ext cx="1039067" cy="276999"/>
          </a:xfrm>
          <a:prstGeom prst="rect">
            <a:avLst/>
          </a:prstGeom>
          <a:noFill/>
        </p:spPr>
        <p:txBody>
          <a:bodyPr wrap="none" rtlCol="0">
            <a:spAutoFit/>
          </a:bodyPr>
          <a:lstStyle/>
          <a:p>
            <a:r>
              <a:rPr lang="en-US" sz="1200" b="1" dirty="0" smtClean="0"/>
              <a:t>Phase 2 </a:t>
            </a:r>
            <a:r>
              <a:rPr lang="en-US" sz="900" dirty="0" smtClean="0"/>
              <a:t>(50 ha)</a:t>
            </a:r>
            <a:endParaRPr lang="en-SG" sz="900" dirty="0"/>
          </a:p>
        </p:txBody>
      </p:sp>
      <p:sp>
        <p:nvSpPr>
          <p:cNvPr id="5" name="TextBox 4"/>
          <p:cNvSpPr txBox="1"/>
          <p:nvPr/>
        </p:nvSpPr>
        <p:spPr>
          <a:xfrm>
            <a:off x="2987824" y="4365104"/>
            <a:ext cx="1039067" cy="276999"/>
          </a:xfrm>
          <a:prstGeom prst="rect">
            <a:avLst/>
          </a:prstGeom>
          <a:noFill/>
        </p:spPr>
        <p:txBody>
          <a:bodyPr wrap="none" rtlCol="0">
            <a:spAutoFit/>
          </a:bodyPr>
          <a:lstStyle/>
          <a:p>
            <a:r>
              <a:rPr lang="en-US" sz="1200" b="1" dirty="0" smtClean="0"/>
              <a:t>Phase 3 </a:t>
            </a:r>
            <a:r>
              <a:rPr lang="en-US" sz="900" dirty="0" smtClean="0"/>
              <a:t>(63 ha)</a:t>
            </a:r>
            <a:endParaRPr lang="en-SG" sz="900" dirty="0"/>
          </a:p>
        </p:txBody>
      </p:sp>
      <p:sp>
        <p:nvSpPr>
          <p:cNvPr id="6" name="TextBox 5"/>
          <p:cNvSpPr txBox="1"/>
          <p:nvPr/>
        </p:nvSpPr>
        <p:spPr>
          <a:xfrm>
            <a:off x="3347864" y="620688"/>
            <a:ext cx="1039067" cy="276999"/>
          </a:xfrm>
          <a:prstGeom prst="rect">
            <a:avLst/>
          </a:prstGeom>
          <a:noFill/>
        </p:spPr>
        <p:txBody>
          <a:bodyPr wrap="none" rtlCol="0">
            <a:spAutoFit/>
          </a:bodyPr>
          <a:lstStyle/>
          <a:p>
            <a:r>
              <a:rPr lang="en-US" sz="1200" b="1" dirty="0" smtClean="0"/>
              <a:t>Phase 4 </a:t>
            </a:r>
            <a:r>
              <a:rPr lang="en-US" sz="900" dirty="0" smtClean="0"/>
              <a:t>(40 ha)</a:t>
            </a:r>
            <a:endParaRPr lang="en-SG" sz="900" dirty="0"/>
          </a:p>
        </p:txBody>
      </p:sp>
      <p:sp>
        <p:nvSpPr>
          <p:cNvPr id="7" name="TextBox 6"/>
          <p:cNvSpPr txBox="1"/>
          <p:nvPr/>
        </p:nvSpPr>
        <p:spPr>
          <a:xfrm>
            <a:off x="1979712" y="1628800"/>
            <a:ext cx="1050288" cy="276999"/>
          </a:xfrm>
          <a:prstGeom prst="rect">
            <a:avLst/>
          </a:prstGeom>
          <a:noFill/>
        </p:spPr>
        <p:txBody>
          <a:bodyPr wrap="none" rtlCol="0">
            <a:spAutoFit/>
          </a:bodyPr>
          <a:lstStyle/>
          <a:p>
            <a:r>
              <a:rPr lang="en-US" sz="1200" b="1" dirty="0" smtClean="0"/>
              <a:t>Phase 1 </a:t>
            </a:r>
            <a:r>
              <a:rPr lang="en-US" sz="900" dirty="0" smtClean="0"/>
              <a:t>(50 Ha)</a:t>
            </a:r>
            <a:endParaRPr lang="en-SG" sz="900" dirty="0"/>
          </a:p>
        </p:txBody>
      </p:sp>
      <p:sp>
        <p:nvSpPr>
          <p:cNvPr id="8" name="TextBox 7"/>
          <p:cNvSpPr txBox="1"/>
          <p:nvPr/>
        </p:nvSpPr>
        <p:spPr>
          <a:xfrm>
            <a:off x="5076056" y="2420888"/>
            <a:ext cx="601831" cy="276999"/>
          </a:xfrm>
          <a:prstGeom prst="rect">
            <a:avLst/>
          </a:prstGeom>
          <a:noFill/>
        </p:spPr>
        <p:txBody>
          <a:bodyPr wrap="none" rtlCol="0">
            <a:spAutoFit/>
          </a:bodyPr>
          <a:lstStyle/>
          <a:p>
            <a:r>
              <a:rPr lang="en-US" sz="1200" b="1" dirty="0" smtClean="0"/>
              <a:t>Jetty 4</a:t>
            </a:r>
            <a:endParaRPr lang="en-SG" sz="1200" b="1" dirty="0"/>
          </a:p>
        </p:txBody>
      </p:sp>
      <p:sp>
        <p:nvSpPr>
          <p:cNvPr id="9" name="TextBox 8"/>
          <p:cNvSpPr txBox="1"/>
          <p:nvPr/>
        </p:nvSpPr>
        <p:spPr>
          <a:xfrm>
            <a:off x="5148064" y="3429000"/>
            <a:ext cx="601831" cy="276999"/>
          </a:xfrm>
          <a:prstGeom prst="rect">
            <a:avLst/>
          </a:prstGeom>
          <a:noFill/>
        </p:spPr>
        <p:txBody>
          <a:bodyPr wrap="none" rtlCol="0">
            <a:spAutoFit/>
          </a:bodyPr>
          <a:lstStyle/>
          <a:p>
            <a:r>
              <a:rPr lang="en-US" sz="1200" b="1" dirty="0" smtClean="0"/>
              <a:t>Jetty 6</a:t>
            </a:r>
            <a:endParaRPr lang="en-SG" sz="1200" b="1" dirty="0"/>
          </a:p>
        </p:txBody>
      </p:sp>
      <p:sp>
        <p:nvSpPr>
          <p:cNvPr id="10" name="TextBox 9"/>
          <p:cNvSpPr txBox="1"/>
          <p:nvPr/>
        </p:nvSpPr>
        <p:spPr>
          <a:xfrm>
            <a:off x="5724128" y="5085184"/>
            <a:ext cx="1512168" cy="415498"/>
          </a:xfrm>
          <a:prstGeom prst="rect">
            <a:avLst/>
          </a:prstGeom>
          <a:noFill/>
        </p:spPr>
        <p:txBody>
          <a:bodyPr wrap="square" rtlCol="0">
            <a:spAutoFit/>
          </a:bodyPr>
          <a:lstStyle/>
          <a:p>
            <a:r>
              <a:rPr lang="en-US" sz="1200" b="1" dirty="0" smtClean="0"/>
              <a:t>Jetty 8 </a:t>
            </a:r>
            <a:r>
              <a:rPr lang="en-US" sz="900" dirty="0" smtClean="0"/>
              <a:t>– Oil Products/Chemical Terminal</a:t>
            </a:r>
            <a:endParaRPr lang="en-SG" sz="900" dirty="0"/>
          </a:p>
        </p:txBody>
      </p:sp>
      <p:sp>
        <p:nvSpPr>
          <p:cNvPr id="11" name="TextBox 10"/>
          <p:cNvSpPr txBox="1"/>
          <p:nvPr/>
        </p:nvSpPr>
        <p:spPr>
          <a:xfrm>
            <a:off x="4067944" y="3356992"/>
            <a:ext cx="425116" cy="276999"/>
          </a:xfrm>
          <a:prstGeom prst="rect">
            <a:avLst/>
          </a:prstGeom>
          <a:noFill/>
        </p:spPr>
        <p:txBody>
          <a:bodyPr wrap="none" rtlCol="0">
            <a:spAutoFit/>
          </a:bodyPr>
          <a:lstStyle/>
          <a:p>
            <a:r>
              <a:rPr lang="en-US" sz="1200" dirty="0" smtClean="0"/>
              <a:t>U/C</a:t>
            </a:r>
            <a:endParaRPr lang="en-SG" sz="1200" dirty="0"/>
          </a:p>
        </p:txBody>
      </p:sp>
      <p:sp>
        <p:nvSpPr>
          <p:cNvPr id="12" name="TextBox 11"/>
          <p:cNvSpPr txBox="1"/>
          <p:nvPr/>
        </p:nvSpPr>
        <p:spPr>
          <a:xfrm>
            <a:off x="2483768" y="1022539"/>
            <a:ext cx="1173719" cy="246221"/>
          </a:xfrm>
          <a:prstGeom prst="rect">
            <a:avLst/>
          </a:prstGeom>
          <a:noFill/>
        </p:spPr>
        <p:txBody>
          <a:bodyPr wrap="none" rtlCol="0">
            <a:spAutoFit/>
          </a:bodyPr>
          <a:lstStyle/>
          <a:p>
            <a:r>
              <a:rPr lang="en-US" sz="1000" dirty="0" smtClean="0"/>
              <a:t>Common pipe-rack</a:t>
            </a:r>
            <a:endParaRPr lang="en-SG" sz="1000" dirty="0"/>
          </a:p>
        </p:txBody>
      </p:sp>
      <p:sp>
        <p:nvSpPr>
          <p:cNvPr id="13" name="TextBox 12"/>
          <p:cNvSpPr txBox="1"/>
          <p:nvPr/>
        </p:nvSpPr>
        <p:spPr>
          <a:xfrm>
            <a:off x="2771800" y="2276872"/>
            <a:ext cx="648071" cy="400110"/>
          </a:xfrm>
          <a:prstGeom prst="rect">
            <a:avLst/>
          </a:prstGeom>
          <a:noFill/>
        </p:spPr>
        <p:txBody>
          <a:bodyPr wrap="square" rtlCol="0">
            <a:spAutoFit/>
          </a:bodyPr>
          <a:lstStyle/>
          <a:p>
            <a:r>
              <a:rPr lang="en-US" sz="1000" dirty="0" smtClean="0"/>
              <a:t>Central Utilities </a:t>
            </a:r>
          </a:p>
        </p:txBody>
      </p:sp>
      <p:sp>
        <p:nvSpPr>
          <p:cNvPr id="14" name="TextBox 13"/>
          <p:cNvSpPr txBox="1"/>
          <p:nvPr/>
        </p:nvSpPr>
        <p:spPr>
          <a:xfrm>
            <a:off x="7740352" y="3429000"/>
            <a:ext cx="1218410" cy="461665"/>
          </a:xfrm>
          <a:prstGeom prst="rect">
            <a:avLst/>
          </a:prstGeom>
          <a:noFill/>
        </p:spPr>
        <p:txBody>
          <a:bodyPr wrap="none" rtlCol="0">
            <a:spAutoFit/>
          </a:bodyPr>
          <a:lstStyle/>
          <a:p>
            <a:r>
              <a:rPr lang="en-US" sz="1200" b="1" dirty="0" err="1" smtClean="0"/>
              <a:t>Bojonegara</a:t>
            </a:r>
            <a:r>
              <a:rPr lang="en-US" sz="1200" b="1" dirty="0" smtClean="0"/>
              <a:t> </a:t>
            </a:r>
          </a:p>
          <a:p>
            <a:r>
              <a:rPr lang="en-US" sz="1200" b="1" dirty="0" smtClean="0"/>
              <a:t>Industrial Estate</a:t>
            </a:r>
            <a:endParaRPr lang="en-SG" sz="1200" b="1" dirty="0"/>
          </a:p>
        </p:txBody>
      </p:sp>
      <p:sp>
        <p:nvSpPr>
          <p:cNvPr id="15" name="TextBox 14"/>
          <p:cNvSpPr txBox="1"/>
          <p:nvPr/>
        </p:nvSpPr>
        <p:spPr>
          <a:xfrm>
            <a:off x="7740352" y="4077072"/>
            <a:ext cx="1136465" cy="461665"/>
          </a:xfrm>
          <a:prstGeom prst="rect">
            <a:avLst/>
          </a:prstGeom>
          <a:noFill/>
        </p:spPr>
        <p:txBody>
          <a:bodyPr wrap="none" rtlCol="0">
            <a:spAutoFit/>
          </a:bodyPr>
          <a:lstStyle/>
          <a:p>
            <a:r>
              <a:rPr lang="en-US" sz="1200" b="1" dirty="0" smtClean="0"/>
              <a:t>Master Plan v2</a:t>
            </a:r>
          </a:p>
          <a:p>
            <a:r>
              <a:rPr lang="en-US" sz="1200" b="1" dirty="0" smtClean="0"/>
              <a:t>July 2012</a:t>
            </a:r>
            <a:endParaRPr lang="en-SG" sz="1200" b="1" dirty="0"/>
          </a:p>
        </p:txBody>
      </p:sp>
      <p:sp>
        <p:nvSpPr>
          <p:cNvPr id="16" name="TextBox 15"/>
          <p:cNvSpPr txBox="1"/>
          <p:nvPr/>
        </p:nvSpPr>
        <p:spPr>
          <a:xfrm>
            <a:off x="179512" y="2564904"/>
            <a:ext cx="1080120" cy="400110"/>
          </a:xfrm>
          <a:prstGeom prst="rect">
            <a:avLst/>
          </a:prstGeom>
          <a:noFill/>
        </p:spPr>
        <p:txBody>
          <a:bodyPr wrap="square" rtlCol="0">
            <a:spAutoFit/>
          </a:bodyPr>
          <a:lstStyle/>
          <a:p>
            <a:r>
              <a:rPr lang="en-US" sz="1000" dirty="0" smtClean="0"/>
              <a:t>Warehouse &amp; </a:t>
            </a:r>
          </a:p>
          <a:p>
            <a:r>
              <a:rPr lang="en-US" sz="1000" dirty="0" smtClean="0"/>
              <a:t>Logistics Centre</a:t>
            </a:r>
            <a:endParaRPr lang="en-SG" sz="1000" dirty="0"/>
          </a:p>
        </p:txBody>
      </p:sp>
      <p:sp>
        <p:nvSpPr>
          <p:cNvPr id="17" name="TextBox 16"/>
          <p:cNvSpPr txBox="1"/>
          <p:nvPr/>
        </p:nvSpPr>
        <p:spPr>
          <a:xfrm>
            <a:off x="323528" y="1988840"/>
            <a:ext cx="1080120" cy="553998"/>
          </a:xfrm>
          <a:prstGeom prst="rect">
            <a:avLst/>
          </a:prstGeom>
          <a:noFill/>
        </p:spPr>
        <p:txBody>
          <a:bodyPr wrap="square" rtlCol="0">
            <a:spAutoFit/>
          </a:bodyPr>
          <a:lstStyle/>
          <a:p>
            <a:r>
              <a:rPr lang="en-US" sz="1000" b="1" dirty="0" smtClean="0"/>
              <a:t>Emergency Services</a:t>
            </a:r>
            <a:r>
              <a:rPr lang="en-US" sz="1000" dirty="0" smtClean="0"/>
              <a:t> – Fire Brigade, Clinic</a:t>
            </a:r>
            <a:endParaRPr lang="en-SG" sz="1000" dirty="0"/>
          </a:p>
        </p:txBody>
      </p:sp>
      <p:sp>
        <p:nvSpPr>
          <p:cNvPr id="18" name="TextBox 17"/>
          <p:cNvSpPr txBox="1"/>
          <p:nvPr/>
        </p:nvSpPr>
        <p:spPr>
          <a:xfrm>
            <a:off x="3923928" y="836712"/>
            <a:ext cx="758541" cy="246221"/>
          </a:xfrm>
          <a:prstGeom prst="rect">
            <a:avLst/>
          </a:prstGeom>
          <a:noFill/>
        </p:spPr>
        <p:txBody>
          <a:bodyPr wrap="none" rtlCol="0">
            <a:spAutoFit/>
          </a:bodyPr>
          <a:lstStyle/>
          <a:p>
            <a:r>
              <a:rPr lang="en-US" sz="1000" dirty="0" smtClean="0"/>
              <a:t>Tank farms</a:t>
            </a:r>
            <a:endParaRPr lang="en-SG" sz="1000" dirty="0"/>
          </a:p>
        </p:txBody>
      </p:sp>
      <p:sp>
        <p:nvSpPr>
          <p:cNvPr id="20" name="TextBox 19"/>
          <p:cNvSpPr txBox="1"/>
          <p:nvPr/>
        </p:nvSpPr>
        <p:spPr>
          <a:xfrm>
            <a:off x="2051721" y="580618"/>
            <a:ext cx="1224135" cy="400110"/>
          </a:xfrm>
          <a:prstGeom prst="rect">
            <a:avLst/>
          </a:prstGeom>
          <a:noFill/>
        </p:spPr>
        <p:txBody>
          <a:bodyPr wrap="square" rtlCol="0">
            <a:spAutoFit/>
          </a:bodyPr>
          <a:lstStyle/>
          <a:p>
            <a:r>
              <a:rPr lang="en-US" sz="1000" dirty="0" smtClean="0"/>
              <a:t>Chemical </a:t>
            </a:r>
          </a:p>
          <a:p>
            <a:r>
              <a:rPr lang="en-US" sz="1000" dirty="0" smtClean="0"/>
              <a:t>Process Plants</a:t>
            </a:r>
            <a:endParaRPr lang="en-SG" sz="1000" dirty="0"/>
          </a:p>
        </p:txBody>
      </p:sp>
      <p:sp>
        <p:nvSpPr>
          <p:cNvPr id="21" name="TextBox 20"/>
          <p:cNvSpPr txBox="1"/>
          <p:nvPr/>
        </p:nvSpPr>
        <p:spPr>
          <a:xfrm>
            <a:off x="3381411" y="1772816"/>
            <a:ext cx="758541" cy="246221"/>
          </a:xfrm>
          <a:prstGeom prst="rect">
            <a:avLst/>
          </a:prstGeom>
          <a:noFill/>
        </p:spPr>
        <p:txBody>
          <a:bodyPr wrap="none" rtlCol="0">
            <a:spAutoFit/>
          </a:bodyPr>
          <a:lstStyle/>
          <a:p>
            <a:r>
              <a:rPr lang="en-US" sz="1000" dirty="0" smtClean="0"/>
              <a:t>Tank farms</a:t>
            </a:r>
            <a:endParaRPr lang="en-SG" sz="1000" dirty="0"/>
          </a:p>
        </p:txBody>
      </p:sp>
      <p:sp>
        <p:nvSpPr>
          <p:cNvPr id="22" name="TextBox 21"/>
          <p:cNvSpPr txBox="1"/>
          <p:nvPr/>
        </p:nvSpPr>
        <p:spPr>
          <a:xfrm>
            <a:off x="3957475" y="1268760"/>
            <a:ext cx="758541" cy="246221"/>
          </a:xfrm>
          <a:prstGeom prst="rect">
            <a:avLst/>
          </a:prstGeom>
          <a:noFill/>
        </p:spPr>
        <p:txBody>
          <a:bodyPr wrap="none" rtlCol="0">
            <a:spAutoFit/>
          </a:bodyPr>
          <a:lstStyle/>
          <a:p>
            <a:r>
              <a:rPr lang="en-US" sz="1000" dirty="0" smtClean="0"/>
              <a:t>Tank farms</a:t>
            </a:r>
            <a:endParaRPr lang="en-SG" sz="1000" dirty="0"/>
          </a:p>
        </p:txBody>
      </p:sp>
      <p:sp>
        <p:nvSpPr>
          <p:cNvPr id="23" name="TextBox 22"/>
          <p:cNvSpPr txBox="1"/>
          <p:nvPr/>
        </p:nvSpPr>
        <p:spPr>
          <a:xfrm>
            <a:off x="1259632" y="3356992"/>
            <a:ext cx="1224135" cy="400110"/>
          </a:xfrm>
          <a:prstGeom prst="rect">
            <a:avLst/>
          </a:prstGeom>
          <a:noFill/>
        </p:spPr>
        <p:txBody>
          <a:bodyPr wrap="square" rtlCol="0">
            <a:spAutoFit/>
          </a:bodyPr>
          <a:lstStyle/>
          <a:p>
            <a:r>
              <a:rPr lang="en-US" sz="1000" dirty="0" smtClean="0"/>
              <a:t>Chemical </a:t>
            </a:r>
          </a:p>
          <a:p>
            <a:r>
              <a:rPr lang="en-US" sz="1000" dirty="0" smtClean="0"/>
              <a:t>Process Plants</a:t>
            </a:r>
            <a:endParaRPr lang="en-SG" sz="1000" dirty="0"/>
          </a:p>
        </p:txBody>
      </p:sp>
      <p:sp>
        <p:nvSpPr>
          <p:cNvPr id="24" name="TextBox 23"/>
          <p:cNvSpPr txBox="1"/>
          <p:nvPr/>
        </p:nvSpPr>
        <p:spPr>
          <a:xfrm>
            <a:off x="1547664" y="4797152"/>
            <a:ext cx="1008112" cy="400110"/>
          </a:xfrm>
          <a:prstGeom prst="rect">
            <a:avLst/>
          </a:prstGeom>
          <a:noFill/>
        </p:spPr>
        <p:txBody>
          <a:bodyPr wrap="square" rtlCol="0">
            <a:spAutoFit/>
          </a:bodyPr>
          <a:lstStyle/>
          <a:p>
            <a:r>
              <a:rPr lang="en-US" sz="1000" dirty="0" smtClean="0"/>
              <a:t>Chemical </a:t>
            </a:r>
          </a:p>
          <a:p>
            <a:r>
              <a:rPr lang="en-US" sz="1000" dirty="0" smtClean="0"/>
              <a:t>Process Plants</a:t>
            </a:r>
            <a:endParaRPr lang="en-SG" sz="1000" dirty="0"/>
          </a:p>
        </p:txBody>
      </p:sp>
      <p:sp>
        <p:nvSpPr>
          <p:cNvPr id="25" name="TextBox 24"/>
          <p:cNvSpPr txBox="1"/>
          <p:nvPr/>
        </p:nvSpPr>
        <p:spPr>
          <a:xfrm>
            <a:off x="4283968" y="4437112"/>
            <a:ext cx="758541" cy="246221"/>
          </a:xfrm>
          <a:prstGeom prst="rect">
            <a:avLst/>
          </a:prstGeom>
          <a:noFill/>
        </p:spPr>
        <p:txBody>
          <a:bodyPr wrap="none" rtlCol="0">
            <a:spAutoFit/>
          </a:bodyPr>
          <a:lstStyle/>
          <a:p>
            <a:r>
              <a:rPr lang="en-US" sz="1000" dirty="0" smtClean="0"/>
              <a:t>Tank farms</a:t>
            </a:r>
            <a:endParaRPr lang="en-SG" sz="1000" dirty="0"/>
          </a:p>
        </p:txBody>
      </p:sp>
      <p:sp>
        <p:nvSpPr>
          <p:cNvPr id="26" name="TextBox 25"/>
          <p:cNvSpPr txBox="1"/>
          <p:nvPr/>
        </p:nvSpPr>
        <p:spPr>
          <a:xfrm>
            <a:off x="5076056" y="1340768"/>
            <a:ext cx="2620013" cy="276999"/>
          </a:xfrm>
          <a:prstGeom prst="rect">
            <a:avLst/>
          </a:prstGeom>
          <a:noFill/>
        </p:spPr>
        <p:txBody>
          <a:bodyPr wrap="none" rtlCol="0">
            <a:spAutoFit/>
          </a:bodyPr>
          <a:lstStyle/>
          <a:p>
            <a:r>
              <a:rPr lang="en-US" sz="1200" b="1" dirty="0" smtClean="0"/>
              <a:t>Jetty 1, 2 &amp; 3 </a:t>
            </a:r>
            <a:r>
              <a:rPr lang="en-US" sz="900" dirty="0" smtClean="0"/>
              <a:t>– Oil Products/Chemical Terminal</a:t>
            </a:r>
            <a:endParaRPr lang="en-SG" sz="900" dirty="0"/>
          </a:p>
        </p:txBody>
      </p:sp>
      <p:sp>
        <p:nvSpPr>
          <p:cNvPr id="27" name="TextBox 26"/>
          <p:cNvSpPr txBox="1"/>
          <p:nvPr/>
        </p:nvSpPr>
        <p:spPr>
          <a:xfrm>
            <a:off x="2195736" y="2060848"/>
            <a:ext cx="720080" cy="553998"/>
          </a:xfrm>
          <a:prstGeom prst="rect">
            <a:avLst/>
          </a:prstGeom>
          <a:noFill/>
        </p:spPr>
        <p:txBody>
          <a:bodyPr wrap="square" rtlCol="0">
            <a:spAutoFit/>
          </a:bodyPr>
          <a:lstStyle/>
          <a:p>
            <a:r>
              <a:rPr lang="en-US" sz="1000" dirty="0" smtClean="0"/>
              <a:t>Offshore Logistics Centre</a:t>
            </a:r>
            <a:endParaRPr lang="en-SG" sz="1000" dirty="0"/>
          </a:p>
        </p:txBody>
      </p:sp>
      <p:sp>
        <p:nvSpPr>
          <p:cNvPr id="28" name="TextBox 27"/>
          <p:cNvSpPr txBox="1"/>
          <p:nvPr/>
        </p:nvSpPr>
        <p:spPr>
          <a:xfrm>
            <a:off x="827584" y="4221088"/>
            <a:ext cx="1173719" cy="246221"/>
          </a:xfrm>
          <a:prstGeom prst="rect">
            <a:avLst/>
          </a:prstGeom>
          <a:noFill/>
        </p:spPr>
        <p:txBody>
          <a:bodyPr wrap="none" rtlCol="0">
            <a:spAutoFit/>
          </a:bodyPr>
          <a:lstStyle/>
          <a:p>
            <a:r>
              <a:rPr lang="en-US" sz="1000" dirty="0" smtClean="0"/>
              <a:t>Common pipe-rack</a:t>
            </a:r>
            <a:endParaRPr lang="en-SG" sz="1000" dirty="0"/>
          </a:p>
        </p:txBody>
      </p:sp>
      <p:sp>
        <p:nvSpPr>
          <p:cNvPr id="29" name="TextBox 28"/>
          <p:cNvSpPr txBox="1"/>
          <p:nvPr/>
        </p:nvSpPr>
        <p:spPr>
          <a:xfrm>
            <a:off x="5868144" y="5805264"/>
            <a:ext cx="1800200" cy="553998"/>
          </a:xfrm>
          <a:prstGeom prst="rect">
            <a:avLst/>
          </a:prstGeom>
          <a:solidFill>
            <a:srgbClr val="996633"/>
          </a:solidFill>
        </p:spPr>
        <p:txBody>
          <a:bodyPr wrap="square" rtlCol="0">
            <a:spAutoFit/>
          </a:bodyPr>
          <a:lstStyle/>
          <a:p>
            <a:r>
              <a:rPr lang="en-US" sz="1000" b="1" dirty="0" smtClean="0">
                <a:solidFill>
                  <a:schemeClr val="bg1"/>
                </a:solidFill>
              </a:rPr>
              <a:t>SMI, SBS </a:t>
            </a:r>
            <a:r>
              <a:rPr lang="en-US" sz="1000" dirty="0" smtClean="0">
                <a:solidFill>
                  <a:schemeClr val="bg1"/>
                </a:solidFill>
              </a:rPr>
              <a:t>– Ship building/repair</a:t>
            </a:r>
            <a:endParaRPr lang="en-SG" sz="1000" dirty="0" smtClean="0">
              <a:solidFill>
                <a:schemeClr val="bg1"/>
              </a:solidFill>
            </a:endParaRPr>
          </a:p>
          <a:p>
            <a:r>
              <a:rPr lang="en-US" sz="1000" b="1" dirty="0" smtClean="0">
                <a:solidFill>
                  <a:schemeClr val="bg1"/>
                </a:solidFill>
              </a:rPr>
              <a:t>SMS, TAM </a:t>
            </a:r>
            <a:r>
              <a:rPr lang="en-US" sz="1000" dirty="0" smtClean="0">
                <a:solidFill>
                  <a:schemeClr val="bg1"/>
                </a:solidFill>
              </a:rPr>
              <a:t>– Quarry processing</a:t>
            </a:r>
          </a:p>
          <a:p>
            <a:r>
              <a:rPr lang="en-US" sz="1000" b="1" dirty="0" smtClean="0">
                <a:solidFill>
                  <a:schemeClr val="bg1"/>
                </a:solidFill>
              </a:rPr>
              <a:t>PLI </a:t>
            </a:r>
            <a:r>
              <a:rPr lang="en-US" sz="1000" dirty="0" smtClean="0">
                <a:solidFill>
                  <a:schemeClr val="bg1"/>
                </a:solidFill>
              </a:rPr>
              <a:t>– </a:t>
            </a:r>
            <a:r>
              <a:rPr lang="en-US" sz="1000" dirty="0" err="1" smtClean="0">
                <a:solidFill>
                  <a:schemeClr val="bg1"/>
                </a:solidFill>
              </a:rPr>
              <a:t>Tankage</a:t>
            </a:r>
            <a:r>
              <a:rPr lang="en-US" sz="1000" dirty="0" smtClean="0">
                <a:solidFill>
                  <a:schemeClr val="bg1"/>
                </a:solidFill>
              </a:rPr>
              <a:t> &amp; LOBP</a:t>
            </a:r>
          </a:p>
        </p:txBody>
      </p:sp>
      <p:pic>
        <p:nvPicPr>
          <p:cNvPr id="30" name="Picture 29" descr="4.3.jpg"/>
          <p:cNvPicPr>
            <a:picLocks noChangeAspect="1"/>
          </p:cNvPicPr>
          <p:nvPr/>
        </p:nvPicPr>
        <p:blipFill>
          <a:blip r:embed="rId4" cstate="print"/>
          <a:stretch>
            <a:fillRect/>
          </a:stretch>
        </p:blipFill>
        <p:spPr>
          <a:xfrm>
            <a:off x="7812360" y="3453199"/>
            <a:ext cx="1152128" cy="387190"/>
          </a:xfrm>
          <a:prstGeom prst="rect">
            <a:avLst/>
          </a:prstGeom>
        </p:spPr>
      </p:pic>
      <p:cxnSp>
        <p:nvCxnSpPr>
          <p:cNvPr id="32" name="Straight Connector 31"/>
          <p:cNvCxnSpPr/>
          <p:nvPr/>
        </p:nvCxnSpPr>
        <p:spPr>
          <a:xfrm>
            <a:off x="2483768" y="4221088"/>
            <a:ext cx="2664296" cy="14401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91880" y="5589240"/>
            <a:ext cx="1656184" cy="0"/>
          </a:xfrm>
          <a:prstGeom prst="line">
            <a:avLst/>
          </a:prstGeom>
          <a:ln w="38100">
            <a:solidFill>
              <a:srgbClr val="66FF6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148064" y="4365104"/>
            <a:ext cx="0" cy="122413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211960" y="4437112"/>
            <a:ext cx="864096" cy="1080120"/>
          </a:xfrm>
          <a:prstGeom prst="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3" name="Rectangle 42"/>
          <p:cNvSpPr/>
          <p:nvPr/>
        </p:nvSpPr>
        <p:spPr>
          <a:xfrm>
            <a:off x="3275856" y="5301208"/>
            <a:ext cx="936104" cy="216024"/>
          </a:xfrm>
          <a:prstGeom prst="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46" name="Straight Connector 45"/>
          <p:cNvCxnSpPr>
            <a:endCxn id="51" idx="1"/>
          </p:cNvCxnSpPr>
          <p:nvPr/>
        </p:nvCxnSpPr>
        <p:spPr>
          <a:xfrm>
            <a:off x="2699792" y="5229200"/>
            <a:ext cx="25922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283968" y="4509120"/>
            <a:ext cx="758541" cy="246221"/>
          </a:xfrm>
          <a:prstGeom prst="rect">
            <a:avLst/>
          </a:prstGeom>
          <a:noFill/>
        </p:spPr>
        <p:txBody>
          <a:bodyPr wrap="none" rtlCol="0">
            <a:spAutoFit/>
          </a:bodyPr>
          <a:lstStyle/>
          <a:p>
            <a:r>
              <a:rPr lang="en-US" sz="1000" dirty="0" smtClean="0"/>
              <a:t>Tank farms</a:t>
            </a:r>
            <a:endParaRPr lang="en-SG" sz="1000" dirty="0"/>
          </a:p>
        </p:txBody>
      </p:sp>
      <p:sp>
        <p:nvSpPr>
          <p:cNvPr id="51" name="Rectangle 50"/>
          <p:cNvSpPr/>
          <p:nvPr/>
        </p:nvSpPr>
        <p:spPr>
          <a:xfrm>
            <a:off x="5292080" y="5013176"/>
            <a:ext cx="45719" cy="432048"/>
          </a:xfrm>
          <a:prstGeom prst="rect">
            <a:avLst/>
          </a:prstGeom>
          <a:solidFill>
            <a:srgbClr val="FFFF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2" name="Rectangle 51"/>
          <p:cNvSpPr/>
          <p:nvPr/>
        </p:nvSpPr>
        <p:spPr>
          <a:xfrm>
            <a:off x="5292080" y="4437112"/>
            <a:ext cx="45719" cy="432048"/>
          </a:xfrm>
          <a:prstGeom prst="rect">
            <a:avLst/>
          </a:prstGeom>
          <a:solidFill>
            <a:srgbClr val="FFFF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53" name="Straight Connector 52"/>
          <p:cNvCxnSpPr/>
          <p:nvPr/>
        </p:nvCxnSpPr>
        <p:spPr>
          <a:xfrm>
            <a:off x="5076056" y="4653136"/>
            <a:ext cx="216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5076056" y="4653136"/>
            <a:ext cx="1" cy="576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5580112" y="4365104"/>
            <a:ext cx="0" cy="122413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580112" y="4509120"/>
            <a:ext cx="513282" cy="246221"/>
          </a:xfrm>
          <a:prstGeom prst="rect">
            <a:avLst/>
          </a:prstGeom>
          <a:noFill/>
        </p:spPr>
        <p:txBody>
          <a:bodyPr wrap="none" rtlCol="0">
            <a:spAutoFit/>
          </a:bodyPr>
          <a:lstStyle/>
          <a:p>
            <a:r>
              <a:rPr lang="en-US" sz="1000" dirty="0" smtClean="0"/>
              <a:t>500 m</a:t>
            </a:r>
            <a:endParaRPr lang="en-SG" sz="1000" dirty="0"/>
          </a:p>
        </p:txBody>
      </p:sp>
      <p:sp>
        <p:nvSpPr>
          <p:cNvPr id="68" name="TextBox 67"/>
          <p:cNvSpPr txBox="1"/>
          <p:nvPr/>
        </p:nvSpPr>
        <p:spPr>
          <a:xfrm>
            <a:off x="7753646" y="1773396"/>
            <a:ext cx="1354858" cy="215444"/>
          </a:xfrm>
          <a:prstGeom prst="rect">
            <a:avLst/>
          </a:prstGeom>
          <a:solidFill>
            <a:schemeClr val="bg1"/>
          </a:solidFill>
        </p:spPr>
        <p:txBody>
          <a:bodyPr wrap="none" rtlCol="0">
            <a:spAutoFit/>
          </a:bodyPr>
          <a:lstStyle/>
          <a:p>
            <a:r>
              <a:rPr lang="en-US" sz="800" dirty="0" smtClean="0"/>
              <a:t>Jul’12 Ph3 changed to 63 Ha</a:t>
            </a:r>
            <a:endParaRPr lang="en-SG" sz="800" dirty="0"/>
          </a:p>
        </p:txBody>
      </p:sp>
      <p:sp>
        <p:nvSpPr>
          <p:cNvPr id="69" name="TextBox 68"/>
          <p:cNvSpPr txBox="1"/>
          <p:nvPr/>
        </p:nvSpPr>
        <p:spPr>
          <a:xfrm>
            <a:off x="7740352" y="2780928"/>
            <a:ext cx="1269835" cy="276999"/>
          </a:xfrm>
          <a:prstGeom prst="rect">
            <a:avLst/>
          </a:prstGeom>
          <a:noFill/>
        </p:spPr>
        <p:txBody>
          <a:bodyPr wrap="none" rtlCol="0">
            <a:spAutoFit/>
          </a:bodyPr>
          <a:lstStyle/>
          <a:p>
            <a:r>
              <a:rPr lang="en-US" sz="1200" dirty="0" smtClean="0">
                <a:solidFill>
                  <a:srgbClr val="C00000"/>
                </a:solidFill>
                <a:latin typeface="Arial Rounded MT Bold" pitchFamily="34" charset="0"/>
              </a:rPr>
              <a:t>Wiranto Group</a:t>
            </a:r>
            <a:endParaRPr lang="en-SG" sz="1200" dirty="0">
              <a:solidFill>
                <a:srgbClr val="C00000"/>
              </a:solidFill>
              <a:latin typeface="Arial Rounded MT Bold" pitchFamily="34" charset="0"/>
            </a:endParaRPr>
          </a:p>
        </p:txBody>
      </p:sp>
      <p:sp>
        <p:nvSpPr>
          <p:cNvPr id="70" name="TextBox 69"/>
          <p:cNvSpPr txBox="1"/>
          <p:nvPr/>
        </p:nvSpPr>
        <p:spPr>
          <a:xfrm>
            <a:off x="4427984" y="4869160"/>
            <a:ext cx="356188" cy="276999"/>
          </a:xfrm>
          <a:prstGeom prst="rect">
            <a:avLst/>
          </a:prstGeom>
          <a:noFill/>
        </p:spPr>
        <p:txBody>
          <a:bodyPr wrap="none" rtlCol="0">
            <a:spAutoFit/>
          </a:bodyPr>
          <a:lstStyle/>
          <a:p>
            <a:r>
              <a:rPr lang="en-US" sz="1200" b="1" dirty="0" smtClean="0"/>
              <a:t>3A</a:t>
            </a:r>
            <a:endParaRPr lang="en-SG" sz="900" dirty="0"/>
          </a:p>
        </p:txBody>
      </p:sp>
      <p:sp>
        <p:nvSpPr>
          <p:cNvPr id="71" name="TextBox 70"/>
          <p:cNvSpPr txBox="1"/>
          <p:nvPr/>
        </p:nvSpPr>
        <p:spPr>
          <a:xfrm>
            <a:off x="2339752" y="5229200"/>
            <a:ext cx="349776" cy="276999"/>
          </a:xfrm>
          <a:prstGeom prst="rect">
            <a:avLst/>
          </a:prstGeom>
          <a:noFill/>
        </p:spPr>
        <p:txBody>
          <a:bodyPr wrap="none" rtlCol="0">
            <a:spAutoFit/>
          </a:bodyPr>
          <a:lstStyle/>
          <a:p>
            <a:r>
              <a:rPr lang="en-US" sz="1200" b="1" dirty="0" smtClean="0"/>
              <a:t>3B</a:t>
            </a:r>
            <a:endParaRPr lang="en-SG" sz="900" dirty="0"/>
          </a:p>
        </p:txBody>
      </p:sp>
      <p:sp>
        <p:nvSpPr>
          <p:cNvPr id="72" name="TextBox 71"/>
          <p:cNvSpPr txBox="1"/>
          <p:nvPr/>
        </p:nvSpPr>
        <p:spPr>
          <a:xfrm>
            <a:off x="3419872" y="4653136"/>
            <a:ext cx="344966" cy="276999"/>
          </a:xfrm>
          <a:prstGeom prst="rect">
            <a:avLst/>
          </a:prstGeom>
          <a:noFill/>
        </p:spPr>
        <p:txBody>
          <a:bodyPr wrap="none" rtlCol="0">
            <a:spAutoFit/>
          </a:bodyPr>
          <a:lstStyle/>
          <a:p>
            <a:r>
              <a:rPr lang="en-US" sz="1200" b="1" dirty="0" smtClean="0"/>
              <a:t>3C</a:t>
            </a:r>
            <a:endParaRPr lang="en-SG" sz="900" dirty="0"/>
          </a:p>
        </p:txBody>
      </p:sp>
      <p:sp>
        <p:nvSpPr>
          <p:cNvPr id="50" name="Rectangle 49"/>
          <p:cNvSpPr>
            <a:spLocks noChangeArrowheads="1"/>
          </p:cNvSpPr>
          <p:nvPr/>
        </p:nvSpPr>
        <p:spPr bwMode="auto">
          <a:xfrm>
            <a:off x="7488237" y="65532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Tree>
    <p:extLst>
      <p:ext uri="{BB962C8B-B14F-4D97-AF65-F5344CB8AC3E}">
        <p14:creationId xmlns:p14="http://schemas.microsoft.com/office/powerpoint/2010/main" val="41825007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
        <p:nvSpPr>
          <p:cNvPr id="10" name="TextBox 9"/>
          <p:cNvSpPr txBox="1"/>
          <p:nvPr/>
        </p:nvSpPr>
        <p:spPr>
          <a:xfrm>
            <a:off x="4629149" y="2611110"/>
            <a:ext cx="3744416" cy="2062103"/>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High Temperature High Shear</a:t>
            </a:r>
          </a:p>
          <a:p>
            <a:pPr algn="ctr"/>
            <a:r>
              <a:rPr lang="en-US" sz="3200" b="1" dirty="0" smtClean="0">
                <a:latin typeface="Times New Roman" pitchFamily="18" charset="0"/>
                <a:cs typeface="Times New Roman" pitchFamily="18" charset="0"/>
              </a:rPr>
              <a:t>Capillary</a:t>
            </a:r>
          </a:p>
          <a:p>
            <a:pPr algn="ctr"/>
            <a:r>
              <a:rPr lang="en-US" sz="3200" b="1" dirty="0" smtClean="0">
                <a:latin typeface="Times New Roman" pitchFamily="18" charset="0"/>
                <a:cs typeface="Times New Roman" pitchFamily="18" charset="0"/>
              </a:rPr>
              <a:t>Viscometer</a:t>
            </a:r>
          </a:p>
        </p:txBody>
      </p:sp>
      <p:pic>
        <p:nvPicPr>
          <p:cNvPr id="57346" name="Picture 2" descr="C:\Users\Shawn\Pictures\Industrial\Plant\IMG_1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459631"/>
            <a:ext cx="3705877" cy="4941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6921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
        <p:nvSpPr>
          <p:cNvPr id="10" name="TextBox 9"/>
          <p:cNvSpPr txBox="1"/>
          <p:nvPr/>
        </p:nvSpPr>
        <p:spPr>
          <a:xfrm>
            <a:off x="431540" y="5661248"/>
            <a:ext cx="8280920" cy="584775"/>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Mini-Rotary Viscometer (MRV)</a:t>
            </a:r>
          </a:p>
        </p:txBody>
      </p:sp>
      <p:pic>
        <p:nvPicPr>
          <p:cNvPr id="31746" name="Picture 2" descr="C:\Users\Shawn\Pictures\Industrial\20121115_15464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 t="20999" r="6985" b="19578"/>
          <a:stretch/>
        </p:blipFill>
        <p:spPr bwMode="auto">
          <a:xfrm>
            <a:off x="791580" y="1546992"/>
            <a:ext cx="7560840" cy="37640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3937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1"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a:solidFill>
                  <a:srgbClr val="000000"/>
                </a:solidFill>
                <a:effectLst>
                  <a:outerShdw blurRad="38100" dist="38100" dir="2700000" algn="tl">
                    <a:srgbClr val="FFFFFF"/>
                  </a:outerShdw>
                </a:effectLst>
                <a:latin typeface="Times New Roman"/>
              </a:rPr>
              <a:t>www.united-oil.com</a:t>
            </a:r>
          </a:p>
        </p:txBody>
      </p:sp>
      <p:sp>
        <p:nvSpPr>
          <p:cNvPr id="6" name="Rectangle 5"/>
          <p:cNvSpPr>
            <a:spLocks noChangeArrowheads="1"/>
          </p:cNvSpPr>
          <p:nvPr/>
        </p:nvSpPr>
        <p:spPr bwMode="auto">
          <a:xfrm>
            <a:off x="2771800" y="1412776"/>
            <a:ext cx="3882008" cy="720080"/>
          </a:xfrm>
          <a:prstGeom prst="rect">
            <a:avLst/>
          </a:prstGeom>
          <a:noFill/>
          <a:ln w="9525">
            <a:noFill/>
            <a:miter lim="800000"/>
            <a:headEnd/>
            <a:tailEnd/>
          </a:ln>
        </p:spPr>
        <p:txBody>
          <a:bodyPr/>
          <a:lstStyle/>
          <a:p>
            <a:pPr algn="ctr">
              <a:lnSpc>
                <a:spcPct val="100000"/>
              </a:lnSpc>
              <a:spcBef>
                <a:spcPct val="0"/>
              </a:spcBef>
              <a:buClrTx/>
              <a:buFontTx/>
              <a:buNone/>
              <a:defRPr/>
            </a:pPr>
            <a:r>
              <a:rPr lang="en-US" altLang="zh-CN" sz="4000" b="1" dirty="0" smtClean="0">
                <a:solidFill>
                  <a:srgbClr val="0000FF"/>
                </a:solidFill>
                <a:latin typeface="Times New Roman"/>
              </a:rPr>
              <a:t>CERTIFIED BY:</a:t>
            </a:r>
            <a:endParaRPr lang="en-US" altLang="zh-CN" sz="4000" b="1" dirty="0">
              <a:solidFill>
                <a:srgbClr val="0000FF"/>
              </a:solidFill>
              <a:latin typeface="Times New Roman"/>
            </a:endParaRPr>
          </a:p>
        </p:txBody>
      </p:sp>
      <p:pic>
        <p:nvPicPr>
          <p:cNvPr id="12" name="Picture 11" descr="BMW-Logo.jpg"/>
          <p:cNvPicPr>
            <a:picLocks noChangeAspect="1"/>
          </p:cNvPicPr>
          <p:nvPr/>
        </p:nvPicPr>
        <p:blipFill>
          <a:blip r:embed="rId3" cstate="print">
            <a:clrChange>
              <a:clrFrom>
                <a:srgbClr val="FFFFFF"/>
              </a:clrFrom>
              <a:clrTo>
                <a:srgbClr val="FFFFFF">
                  <a:alpha val="0"/>
                </a:srgbClr>
              </a:clrTo>
            </a:clrChange>
          </a:blip>
          <a:stretch>
            <a:fillRect/>
          </a:stretch>
        </p:blipFill>
        <p:spPr>
          <a:xfrm>
            <a:off x="653186" y="2539089"/>
            <a:ext cx="1708570" cy="1695152"/>
          </a:xfrm>
          <a:prstGeom prst="rect">
            <a:avLst/>
          </a:prstGeom>
        </p:spPr>
      </p:pic>
      <p:pic>
        <p:nvPicPr>
          <p:cNvPr id="14" name="Picture 13" descr="mercedesbenz-logo.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771800" y="2565373"/>
            <a:ext cx="1700053" cy="1673420"/>
          </a:xfrm>
          <a:prstGeom prst="rect">
            <a:avLst/>
          </a:prstGeom>
        </p:spPr>
      </p:pic>
      <p:pic>
        <p:nvPicPr>
          <p:cNvPr id="15" name="Picture 14" descr="MTU%20logo.jpg"/>
          <p:cNvPicPr>
            <a:picLocks noChangeAspect="1"/>
          </p:cNvPicPr>
          <p:nvPr/>
        </p:nvPicPr>
        <p:blipFill>
          <a:blip r:embed="rId5" cstate="print">
            <a:clrChange>
              <a:clrFrom>
                <a:srgbClr val="FDFDFF"/>
              </a:clrFrom>
              <a:clrTo>
                <a:srgbClr val="FDFDFF">
                  <a:alpha val="0"/>
                </a:srgbClr>
              </a:clrTo>
            </a:clrChange>
          </a:blip>
          <a:stretch>
            <a:fillRect/>
          </a:stretch>
        </p:blipFill>
        <p:spPr>
          <a:xfrm>
            <a:off x="3487037" y="4823696"/>
            <a:ext cx="2169923" cy="914080"/>
          </a:xfrm>
          <a:prstGeom prst="rect">
            <a:avLst/>
          </a:prstGeom>
        </p:spPr>
      </p:pic>
      <p:pic>
        <p:nvPicPr>
          <p:cNvPr id="17" name="Picture 16" descr="volkswagen_5.jpg"/>
          <p:cNvPicPr>
            <a:picLocks noChangeAspect="1"/>
          </p:cNvPicPr>
          <p:nvPr/>
        </p:nvPicPr>
        <p:blipFill>
          <a:blip r:embed="rId6" cstate="print">
            <a:clrChange>
              <a:clrFrom>
                <a:srgbClr val="FFFFFF"/>
              </a:clrFrom>
              <a:clrTo>
                <a:srgbClr val="FFFFFF">
                  <a:alpha val="0"/>
                </a:srgbClr>
              </a:clrTo>
            </a:clrChange>
          </a:blip>
          <a:stretch>
            <a:fillRect/>
          </a:stretch>
        </p:blipFill>
        <p:spPr>
          <a:xfrm>
            <a:off x="6653808" y="2425214"/>
            <a:ext cx="1766040" cy="1813580"/>
          </a:xfrm>
          <a:prstGeom prst="rect">
            <a:avLst/>
          </a:prstGeom>
        </p:spPr>
      </p:pic>
      <p:pic>
        <p:nvPicPr>
          <p:cNvPr id="18" name="Picture 17" descr="volvo_logo2006_lg.jpg"/>
          <p:cNvPicPr>
            <a:picLocks noChangeAspect="1"/>
          </p:cNvPicPr>
          <p:nvPr/>
        </p:nvPicPr>
        <p:blipFill>
          <a:blip r:embed="rId7" cstate="print">
            <a:clrChange>
              <a:clrFrom>
                <a:srgbClr val="FFFFFF"/>
              </a:clrFrom>
              <a:clrTo>
                <a:srgbClr val="FFFFFF">
                  <a:alpha val="0"/>
                </a:srgbClr>
              </a:clrTo>
            </a:clrChange>
          </a:blip>
          <a:stretch>
            <a:fillRect/>
          </a:stretch>
        </p:blipFill>
        <p:spPr>
          <a:xfrm>
            <a:off x="7365855" y="4404752"/>
            <a:ext cx="1624853" cy="1535914"/>
          </a:xfrm>
          <a:prstGeom prst="rect">
            <a:avLst/>
          </a:prstGeom>
        </p:spPr>
      </p:pic>
      <p:pic>
        <p:nvPicPr>
          <p:cNvPr id="19" name="Picture 18" descr="Porsche-Logo-psd17259.png"/>
          <p:cNvPicPr>
            <a:picLocks noChangeAspect="1"/>
          </p:cNvPicPr>
          <p:nvPr/>
        </p:nvPicPr>
        <p:blipFill>
          <a:blip r:embed="rId8" cstate="print"/>
          <a:stretch>
            <a:fillRect/>
          </a:stretch>
        </p:blipFill>
        <p:spPr>
          <a:xfrm>
            <a:off x="4945307" y="2539089"/>
            <a:ext cx="1307437" cy="1725989"/>
          </a:xfrm>
          <a:prstGeom prst="rect">
            <a:avLst/>
          </a:prstGeom>
        </p:spPr>
      </p:pic>
      <p:pic>
        <p:nvPicPr>
          <p:cNvPr id="20" name="Picture 19" descr="cummins_logo.jpg"/>
          <p:cNvPicPr>
            <a:picLocks noChangeAspect="1"/>
          </p:cNvPicPr>
          <p:nvPr/>
        </p:nvPicPr>
        <p:blipFill>
          <a:blip r:embed="rId9" cstate="print">
            <a:clrChange>
              <a:clrFrom>
                <a:srgbClr val="FFFFFF"/>
              </a:clrFrom>
              <a:clrTo>
                <a:srgbClr val="FFFFFF">
                  <a:alpha val="0"/>
                </a:srgbClr>
              </a:clrTo>
            </a:clrChange>
          </a:blip>
          <a:stretch>
            <a:fillRect/>
          </a:stretch>
        </p:blipFill>
        <p:spPr>
          <a:xfrm>
            <a:off x="179513" y="4625609"/>
            <a:ext cx="1390550" cy="1315057"/>
          </a:xfrm>
          <a:prstGeom prst="rect">
            <a:avLst/>
          </a:prstGeom>
        </p:spPr>
      </p:pic>
      <p:pic>
        <p:nvPicPr>
          <p:cNvPr id="2" name="Picture 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2080" y="4227612"/>
            <a:ext cx="2548488" cy="1911366"/>
          </a:xfrm>
          <a:prstGeom prst="rect">
            <a:avLst/>
          </a:prstGeom>
        </p:spPr>
      </p:pic>
      <p:pic>
        <p:nvPicPr>
          <p:cNvPr id="22" name="Picture 4"/>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4652" y="4823696"/>
            <a:ext cx="1896649" cy="918882"/>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amond(in)">
                                      <p:cBhvr>
                                        <p:cTn id="11" dur="500"/>
                                        <p:tgtEl>
                                          <p:spTgt spid="12"/>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amond(in)">
                                      <p:cBhvr>
                                        <p:cTn id="15" dur="500"/>
                                        <p:tgtEl>
                                          <p:spTgt spid="14"/>
                                        </p:tgtEl>
                                      </p:cBhvr>
                                    </p:animEffect>
                                  </p:childTnLst>
                                </p:cTn>
                              </p:par>
                            </p:childTnLst>
                          </p:cTn>
                        </p:par>
                        <p:par>
                          <p:cTn id="16" fill="hold">
                            <p:stCondLst>
                              <p:cond delay="1500"/>
                            </p:stCondLst>
                            <p:childTnLst>
                              <p:par>
                                <p:cTn id="17" presetID="8"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amond(in)">
                                      <p:cBhvr>
                                        <p:cTn id="19" dur="500"/>
                                        <p:tgtEl>
                                          <p:spTgt spid="18"/>
                                        </p:tgtEl>
                                      </p:cBhvr>
                                    </p:animEffect>
                                  </p:childTnLst>
                                </p:cTn>
                              </p:par>
                            </p:childTnLst>
                          </p:cTn>
                        </p:par>
                        <p:par>
                          <p:cTn id="20" fill="hold">
                            <p:stCondLst>
                              <p:cond delay="2000"/>
                            </p:stCondLst>
                            <p:childTnLst>
                              <p:par>
                                <p:cTn id="21" presetID="8"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amond(in)">
                                      <p:cBhvr>
                                        <p:cTn id="23" dur="500"/>
                                        <p:tgtEl>
                                          <p:spTgt spid="19"/>
                                        </p:tgtEl>
                                      </p:cBhvr>
                                    </p:animEffect>
                                  </p:childTnLst>
                                </p:cTn>
                              </p:par>
                            </p:childTnLst>
                          </p:cTn>
                        </p:par>
                        <p:par>
                          <p:cTn id="24" fill="hold">
                            <p:stCondLst>
                              <p:cond delay="2500"/>
                            </p:stCondLst>
                            <p:childTnLst>
                              <p:par>
                                <p:cTn id="25" presetID="8" presetClass="entr" presetSubtype="16"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amond(in)">
                                      <p:cBhvr>
                                        <p:cTn id="27" dur="500"/>
                                        <p:tgtEl>
                                          <p:spTgt spid="17"/>
                                        </p:tgtEl>
                                      </p:cBhvr>
                                    </p:animEffect>
                                  </p:childTnLst>
                                </p:cTn>
                              </p:par>
                            </p:childTnLst>
                          </p:cTn>
                        </p:par>
                        <p:par>
                          <p:cTn id="28" fill="hold">
                            <p:stCondLst>
                              <p:cond delay="3000"/>
                            </p:stCondLst>
                            <p:childTnLst>
                              <p:par>
                                <p:cTn id="29" presetID="8"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amond(in)">
                                      <p:cBhvr>
                                        <p:cTn id="31" dur="500"/>
                                        <p:tgtEl>
                                          <p:spTgt spid="15"/>
                                        </p:tgtEl>
                                      </p:cBhvr>
                                    </p:animEffect>
                                  </p:childTnLst>
                                </p:cTn>
                              </p:par>
                            </p:childTnLst>
                          </p:cTn>
                        </p:par>
                        <p:par>
                          <p:cTn id="32" fill="hold">
                            <p:stCondLst>
                              <p:cond delay="3500"/>
                            </p:stCondLst>
                            <p:childTnLst>
                              <p:par>
                                <p:cTn id="33" presetID="8" presetClass="entr" presetSubtype="16"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amond(i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1" y="0"/>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a:solidFill>
                  <a:srgbClr val="000000"/>
                </a:solidFill>
                <a:effectLst>
                  <a:outerShdw blurRad="38100" dist="38100" dir="2700000" algn="tl">
                    <a:srgbClr val="FFFFFF"/>
                  </a:outerShdw>
                </a:effectLst>
                <a:latin typeface="Times New Roman"/>
              </a:rPr>
              <a:t>www.united-oil.com</a:t>
            </a:r>
          </a:p>
        </p:txBody>
      </p:sp>
      <p:sp>
        <p:nvSpPr>
          <p:cNvPr id="6" name="Rectangle 5"/>
          <p:cNvSpPr>
            <a:spLocks noChangeArrowheads="1"/>
          </p:cNvSpPr>
          <p:nvPr/>
        </p:nvSpPr>
        <p:spPr bwMode="auto">
          <a:xfrm>
            <a:off x="683568" y="1740024"/>
            <a:ext cx="3882008" cy="1184920"/>
          </a:xfrm>
          <a:prstGeom prst="rect">
            <a:avLst/>
          </a:prstGeom>
          <a:noFill/>
          <a:ln w="9525">
            <a:noFill/>
            <a:miter lim="800000"/>
            <a:headEnd/>
            <a:tailEnd/>
          </a:ln>
        </p:spPr>
        <p:txBody>
          <a:bodyPr/>
          <a:lstStyle/>
          <a:p>
            <a:pPr algn="ctr">
              <a:lnSpc>
                <a:spcPct val="100000"/>
              </a:lnSpc>
              <a:spcBef>
                <a:spcPct val="0"/>
              </a:spcBef>
              <a:buClrTx/>
              <a:buFontTx/>
              <a:buNone/>
              <a:defRPr/>
            </a:pPr>
            <a:r>
              <a:rPr lang="en-US" altLang="zh-CN" sz="3200" b="1" dirty="0" smtClean="0">
                <a:solidFill>
                  <a:srgbClr val="0000FF"/>
                </a:solidFill>
                <a:latin typeface="Times New Roman"/>
              </a:rPr>
              <a:t>ISO 9001:2008</a:t>
            </a:r>
          </a:p>
          <a:p>
            <a:pPr algn="ctr">
              <a:lnSpc>
                <a:spcPct val="100000"/>
              </a:lnSpc>
              <a:spcBef>
                <a:spcPct val="0"/>
              </a:spcBef>
              <a:buClrTx/>
              <a:buFontTx/>
              <a:buNone/>
              <a:defRPr/>
            </a:pPr>
            <a:r>
              <a:rPr lang="en-US" altLang="zh-CN" sz="3200" b="1" dirty="0" smtClean="0">
                <a:solidFill>
                  <a:srgbClr val="0000FF"/>
                </a:solidFill>
                <a:latin typeface="Times New Roman"/>
              </a:rPr>
              <a:t>CERTIFICATION</a:t>
            </a:r>
            <a:endParaRPr lang="en-US" altLang="zh-CN" sz="3200" b="1" dirty="0">
              <a:solidFill>
                <a:srgbClr val="0000FF"/>
              </a:solidFill>
              <a:latin typeface="Times New Roman"/>
            </a:endParaRPr>
          </a:p>
        </p:txBody>
      </p:sp>
      <p:pic>
        <p:nvPicPr>
          <p:cNvPr id="10" name="Picture 2" descr="M:\All old donut &amp; logo\EOLCS-LOGO.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46576" y="3260350"/>
            <a:ext cx="2232248" cy="2760938"/>
          </a:xfrm>
          <a:prstGeom prst="rect">
            <a:avLst/>
          </a:prstGeom>
          <a:noFill/>
        </p:spPr>
      </p:pic>
      <p:sp>
        <p:nvSpPr>
          <p:cNvPr id="11" name="Rectangle 10"/>
          <p:cNvSpPr>
            <a:spLocks noChangeArrowheads="1"/>
          </p:cNvSpPr>
          <p:nvPr/>
        </p:nvSpPr>
        <p:spPr bwMode="auto">
          <a:xfrm>
            <a:off x="5010472" y="1772816"/>
            <a:ext cx="3882008" cy="1184920"/>
          </a:xfrm>
          <a:prstGeom prst="rect">
            <a:avLst/>
          </a:prstGeom>
          <a:noFill/>
          <a:ln w="9525">
            <a:noFill/>
            <a:miter lim="800000"/>
            <a:headEnd/>
            <a:tailEnd/>
          </a:ln>
        </p:spPr>
        <p:txBody>
          <a:bodyPr/>
          <a:lstStyle/>
          <a:p>
            <a:pPr algn="ctr">
              <a:lnSpc>
                <a:spcPct val="100000"/>
              </a:lnSpc>
              <a:spcBef>
                <a:spcPct val="0"/>
              </a:spcBef>
              <a:buClrTx/>
              <a:buFontTx/>
              <a:buNone/>
              <a:defRPr/>
            </a:pPr>
            <a:r>
              <a:rPr lang="en-US" altLang="zh-CN" sz="3200" b="1" dirty="0" smtClean="0">
                <a:solidFill>
                  <a:srgbClr val="0000FF"/>
                </a:solidFill>
                <a:latin typeface="Times New Roman"/>
              </a:rPr>
              <a:t>LICENSE UNDER</a:t>
            </a:r>
          </a:p>
          <a:p>
            <a:pPr algn="ctr">
              <a:lnSpc>
                <a:spcPct val="100000"/>
              </a:lnSpc>
              <a:spcBef>
                <a:spcPct val="0"/>
              </a:spcBef>
              <a:buClrTx/>
              <a:buFontTx/>
              <a:buNone/>
              <a:defRPr/>
            </a:pPr>
            <a:r>
              <a:rPr lang="en-US" altLang="zh-CN" sz="3200" b="1" dirty="0" smtClean="0">
                <a:solidFill>
                  <a:srgbClr val="0000FF"/>
                </a:solidFill>
                <a:latin typeface="Times New Roman"/>
              </a:rPr>
              <a:t>API</a:t>
            </a:r>
          </a:p>
        </p:txBody>
      </p:sp>
      <p:pic>
        <p:nvPicPr>
          <p:cNvPr id="15" name="Picture 14" descr="LRQA logo uoc.jpg"/>
          <p:cNvPicPr>
            <a:picLocks noChangeAspect="1"/>
          </p:cNvPicPr>
          <p:nvPr/>
        </p:nvPicPr>
        <p:blipFill>
          <a:blip r:embed="rId4" cstate="print"/>
          <a:stretch>
            <a:fillRect/>
          </a:stretch>
        </p:blipFill>
        <p:spPr>
          <a:xfrm>
            <a:off x="755576" y="3212976"/>
            <a:ext cx="3786584" cy="2777274"/>
          </a:xfrm>
          <a:prstGeom prst="rect">
            <a:avLst/>
          </a:prstGeom>
        </p:spPr>
      </p:pic>
      <p:pic>
        <p:nvPicPr>
          <p:cNvPr id="16"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par>
                                <p:cTn id="12" presetID="4"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ox(i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028" descr="cert"/>
          <p:cNvPicPr>
            <a:picLocks noChangeAspect="1" noChangeArrowheads="1"/>
          </p:cNvPicPr>
          <p:nvPr/>
        </p:nvPicPr>
        <p:blipFill>
          <a:blip r:embed="rId3" cstate="print"/>
          <a:srcRect/>
          <a:stretch>
            <a:fillRect/>
          </a:stretch>
        </p:blipFill>
        <p:spPr bwMode="auto">
          <a:xfrm>
            <a:off x="0" y="1196752"/>
            <a:ext cx="9144000" cy="5661248"/>
          </a:xfrm>
          <a:prstGeom prst="rect">
            <a:avLst/>
          </a:prstGeom>
          <a:noFill/>
          <a:ln w="9525">
            <a:noFill/>
            <a:miter lim="800000"/>
            <a:headEnd/>
            <a:tailEnd/>
          </a:ln>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a:solidFill>
                  <a:srgbClr val="000000"/>
                </a:solidFill>
                <a:effectLst>
                  <a:outerShdw blurRad="38100" dist="38100" dir="2700000" algn="tl">
                    <a:srgbClr val="FFFFFF"/>
                  </a:outerShdw>
                </a:effectLst>
                <a:latin typeface="Times New Roman"/>
              </a:rPr>
              <a:t>www.united-oil.com</a:t>
            </a:r>
          </a:p>
        </p:txBody>
      </p:sp>
      <p:pic>
        <p:nvPicPr>
          <p:cNvPr id="8"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pr2446.jpg"/>
          <p:cNvPicPr>
            <a:picLocks noChangeAspect="1"/>
          </p:cNvPicPr>
          <p:nvPr/>
        </p:nvPicPr>
        <p:blipFill>
          <a:blip r:embed="rId3" cstate="print"/>
          <a:stretch>
            <a:fillRect/>
          </a:stretch>
        </p:blipFill>
        <p:spPr>
          <a:xfrm>
            <a:off x="3851920" y="3833664"/>
            <a:ext cx="4032448" cy="3024336"/>
          </a:xfrm>
          <a:prstGeom prst="rect">
            <a:avLst/>
          </a:prstGeom>
          <a:ln>
            <a:noFill/>
          </a:ln>
          <a:effectLst>
            <a:outerShdw blurRad="292100" dist="139700" dir="2700000" algn="tl" rotWithShape="0">
              <a:srgbClr val="333333">
                <a:alpha val="65000"/>
              </a:srgbClr>
            </a:outerShdw>
          </a:effectLst>
        </p:spPr>
      </p:pic>
      <p:pic>
        <p:nvPicPr>
          <p:cNvPr id="5" name="Picture 4" descr="cargo_ship_1_ue62.jpg"/>
          <p:cNvPicPr>
            <a:picLocks noChangeAspect="1"/>
          </p:cNvPicPr>
          <p:nvPr/>
        </p:nvPicPr>
        <p:blipFill>
          <a:blip r:embed="rId4" cstate="print"/>
          <a:stretch>
            <a:fillRect/>
          </a:stretch>
        </p:blipFill>
        <p:spPr>
          <a:xfrm>
            <a:off x="0" y="3577704"/>
            <a:ext cx="4283968" cy="3280296"/>
          </a:xfrm>
          <a:prstGeom prst="rect">
            <a:avLst/>
          </a:prstGeom>
          <a:ln>
            <a:noFill/>
          </a:ln>
          <a:effectLst>
            <a:outerShdw blurRad="292100" dist="139700" dir="2700000" algn="tl" rotWithShape="0">
              <a:srgbClr val="333333">
                <a:alpha val="65000"/>
              </a:srgbClr>
            </a:outerShdw>
          </a:effectLst>
        </p:spPr>
      </p:pic>
      <p:pic>
        <p:nvPicPr>
          <p:cNvPr id="7" name="Picture 2" descr="Traffic in Beijing"/>
          <p:cNvPicPr>
            <a:picLocks noChangeAspect="1" noChangeArrowheads="1"/>
          </p:cNvPicPr>
          <p:nvPr/>
        </p:nvPicPr>
        <p:blipFill>
          <a:blip r:embed="rId5" cstate="print"/>
          <a:srcRect/>
          <a:stretch>
            <a:fillRect/>
          </a:stretch>
        </p:blipFill>
        <p:spPr bwMode="auto">
          <a:xfrm>
            <a:off x="0" y="1255270"/>
            <a:ext cx="4283968" cy="2570381"/>
          </a:xfrm>
          <a:prstGeom prst="rect">
            <a:avLst/>
          </a:prstGeom>
          <a:ln>
            <a:noFill/>
          </a:ln>
          <a:effectLst>
            <a:outerShdw blurRad="292100" dist="139700" dir="2700000" algn="tl" rotWithShape="0">
              <a:srgbClr val="333333">
                <a:alpha val="65000"/>
              </a:srgbClr>
            </a:outerShdw>
          </a:effectLst>
        </p:spPr>
      </p:pic>
      <p:pic>
        <p:nvPicPr>
          <p:cNvPr id="8" name="Picture 7" descr="heavy-machine.jpg"/>
          <p:cNvPicPr>
            <a:picLocks noChangeAspect="1"/>
          </p:cNvPicPr>
          <p:nvPr/>
        </p:nvPicPr>
        <p:blipFill>
          <a:blip r:embed="rId6" cstate="print"/>
          <a:stretch>
            <a:fillRect/>
          </a:stretch>
        </p:blipFill>
        <p:spPr>
          <a:xfrm>
            <a:off x="4283968" y="1267106"/>
            <a:ext cx="4868888" cy="2593942"/>
          </a:xfrm>
          <a:prstGeom prst="rect">
            <a:avLst/>
          </a:prstGeom>
          <a:ln>
            <a:noFill/>
          </a:ln>
          <a:effectLst>
            <a:outerShdw blurRad="292100" dist="139700" dir="2700000" algn="tl" rotWithShape="0">
              <a:srgbClr val="333333">
                <a:alpha val="65000"/>
              </a:srgbClr>
            </a:outerShdw>
          </a:effectLst>
        </p:spPr>
      </p:pic>
      <p:pic>
        <p:nvPicPr>
          <p:cNvPr id="9" name="Picture 8" descr="49a698ad96868_lubricants-250x250.jpg"/>
          <p:cNvPicPr>
            <a:picLocks noChangeAspect="1"/>
          </p:cNvPicPr>
          <p:nvPr/>
        </p:nvPicPr>
        <p:blipFill>
          <a:blip r:embed="rId7" cstate="print"/>
          <a:stretch>
            <a:fillRect/>
          </a:stretch>
        </p:blipFill>
        <p:spPr>
          <a:xfrm>
            <a:off x="3095836" y="2636912"/>
            <a:ext cx="2376264" cy="2231896"/>
          </a:xfrm>
          <a:prstGeom prst="rect">
            <a:avLst/>
          </a:prstGeom>
          <a:ln>
            <a:noFill/>
          </a:ln>
          <a:effectLst>
            <a:softEdge rad="112500"/>
          </a:effectLst>
        </p:spPr>
      </p:pic>
      <p:pic>
        <p:nvPicPr>
          <p:cNvPr id="10" name="Picture 4" descr="https://photos-3.dropbox.com/t/0/AABfx72scCdyQSOGOGp9nDyv0LjFIvByaZK7LzvRmfuHVA/10/98567391/jpeg/32x32/2/1352203200/0/2/United%20Oil%20Logo%203D.jpg/H4e6tOQ8Sa_rYjkWXoh498cJuhMKX1wDEBS2hIYzJ2s?size=1024x76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2285" y="201634"/>
            <a:ext cx="851102" cy="8511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17255" y="283295"/>
            <a:ext cx="3875025"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Product Range</a:t>
            </a:r>
            <a:endParaRPr lang="en-SG" sz="4400" b="1" dirty="0">
              <a:latin typeface="Times New Roman" pitchFamily="18" charset="0"/>
              <a:cs typeface="Times New Roman" pitchFamily="18" charset="0"/>
            </a:endParaRPr>
          </a:p>
        </p:txBody>
      </p:sp>
      <p:pic>
        <p:nvPicPr>
          <p:cNvPr id="12" name="Picture 8" descr="http://www.x-fluid.com/images/metalworking_fluids.jpg"/>
          <p:cNvPicPr>
            <a:picLocks noChangeAspect="1" noChangeArrowheads="1"/>
          </p:cNvPicPr>
          <p:nvPr/>
        </p:nvPicPr>
        <p:blipFill>
          <a:blip r:embed="rId9" cstate="print"/>
          <a:srcRect/>
          <a:stretch>
            <a:fillRect/>
          </a:stretch>
        </p:blipFill>
        <p:spPr bwMode="auto">
          <a:xfrm>
            <a:off x="6856249" y="3869779"/>
            <a:ext cx="2287750" cy="2996952"/>
          </a:xfrm>
          <a:prstGeom prst="rect">
            <a:avLst/>
          </a:prstGeom>
          <a:ln>
            <a:noFill/>
          </a:ln>
          <a:effectLst>
            <a:outerShdw blurRad="292100" dist="139700" dir="2700000" algn="tl" rotWithShape="0">
              <a:srgbClr val="333333">
                <a:alpha val="65000"/>
              </a:srgbClr>
            </a:outerShdw>
          </a:effectLst>
        </p:spPr>
      </p:pic>
      <p:sp>
        <p:nvSpPr>
          <p:cNvPr id="6" name="Rectangle 9"/>
          <p:cNvSpPr>
            <a:spLocks noChangeArrowheads="1"/>
          </p:cNvSpPr>
          <p:nvPr/>
        </p:nvSpPr>
        <p:spPr bwMode="auto">
          <a:xfrm>
            <a:off x="7239000" y="6400800"/>
            <a:ext cx="1708866" cy="307777"/>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Tree>
    <p:extLst>
      <p:ext uri="{BB962C8B-B14F-4D97-AF65-F5344CB8AC3E}">
        <p14:creationId xmlns:p14="http://schemas.microsoft.com/office/powerpoint/2010/main" val="196468542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slide(fromBottom)">
                                      <p:cBhvr>
                                        <p:cTn id="31" dur="500"/>
                                        <p:tgtEl>
                                          <p:spTgt spid="9"/>
                                        </p:tgtEl>
                                      </p:cBhvr>
                                    </p:animEffect>
                                  </p:childTnLst>
                                </p:cTn>
                              </p:par>
                              <p:par>
                                <p:cTn id="32" presetID="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11"/>
          <p:cNvSpPr>
            <a:spLocks noChangeArrowheads="1"/>
          </p:cNvSpPr>
          <p:nvPr/>
        </p:nvSpPr>
        <p:spPr bwMode="auto">
          <a:xfrm>
            <a:off x="376808" y="1268760"/>
            <a:ext cx="8515672" cy="792088"/>
          </a:xfrm>
          <a:prstGeom prst="rect">
            <a:avLst/>
          </a:prstGeom>
          <a:noFill/>
          <a:ln w="9525">
            <a:noFill/>
            <a:miter lim="800000"/>
            <a:headEnd/>
            <a:tailEnd/>
          </a:ln>
        </p:spPr>
        <p:txBody>
          <a:bodyPr/>
          <a:lstStyle/>
          <a:p>
            <a:pPr algn="ctr">
              <a:lnSpc>
                <a:spcPct val="100000"/>
              </a:lnSpc>
              <a:spcBef>
                <a:spcPct val="0"/>
              </a:spcBef>
              <a:buClrTx/>
              <a:buFontTx/>
              <a:buNone/>
              <a:defRPr/>
            </a:pPr>
            <a:r>
              <a:rPr lang="en-US" altLang="zh-CN" sz="5400" b="1" dirty="0" smtClean="0">
                <a:solidFill>
                  <a:srgbClr val="0000FF"/>
                </a:solidFill>
                <a:latin typeface="Times New Roman"/>
              </a:rPr>
              <a:t>Our Vision</a:t>
            </a:r>
            <a:endParaRPr lang="en-US" altLang="zh-CN" sz="5400" b="1" dirty="0">
              <a:solidFill>
                <a:srgbClr val="0000FF"/>
              </a:solidFill>
              <a:latin typeface="Times New Roman"/>
            </a:endParaRPr>
          </a:p>
        </p:txBody>
      </p:sp>
      <p:sp>
        <p:nvSpPr>
          <p:cNvPr id="8" name="Rectangle 7"/>
          <p:cNvSpPr/>
          <p:nvPr/>
        </p:nvSpPr>
        <p:spPr>
          <a:xfrm>
            <a:off x="395536" y="2348880"/>
            <a:ext cx="8499227" cy="2123658"/>
          </a:xfrm>
          <a:prstGeom prst="rect">
            <a:avLst/>
          </a:prstGeom>
        </p:spPr>
        <p:txBody>
          <a:bodyPr wrap="square">
            <a:spAutoFit/>
          </a:bodyPr>
          <a:lstStyle/>
          <a:p>
            <a:pPr algn="ctr">
              <a:buClr>
                <a:schemeClr val="bg1"/>
              </a:buClr>
              <a:defRPr/>
            </a:pPr>
            <a:r>
              <a:rPr lang="en-US" altLang="zh-CN" sz="4400" b="1" dirty="0" smtClean="0">
                <a:solidFill>
                  <a:srgbClr val="FF0000"/>
                </a:solidFill>
                <a:latin typeface="Times New Roman" pitchFamily="18" charset="0"/>
                <a:cs typeface="Times New Roman" pitchFamily="18" charset="0"/>
              </a:rPr>
              <a:t>An international reputable lubricant chosen for its </a:t>
            </a:r>
          </a:p>
          <a:p>
            <a:pPr algn="ctr">
              <a:buClr>
                <a:schemeClr val="bg1"/>
              </a:buClr>
              <a:defRPr/>
            </a:pPr>
            <a:r>
              <a:rPr lang="en-US" altLang="zh-CN" sz="4400" b="1" dirty="0" smtClean="0">
                <a:solidFill>
                  <a:srgbClr val="FF0000"/>
                </a:solidFill>
                <a:latin typeface="Times New Roman" pitchFamily="18" charset="0"/>
                <a:cs typeface="Times New Roman" pitchFamily="18" charset="0"/>
              </a:rPr>
              <a:t>Performance, Value &amp; Reliability</a:t>
            </a:r>
            <a:endParaRPr lang="en-US" altLang="zh-CN" sz="4400" b="1" dirty="0">
              <a:solidFill>
                <a:schemeClr val="bg1"/>
              </a:solidFill>
              <a:latin typeface="Times New Roman" pitchFamily="18" charset="0"/>
              <a:cs typeface="Times New Roman" pitchFamily="18" charset="0"/>
            </a:endParaRPr>
          </a:p>
        </p:txBody>
      </p:sp>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3"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14898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xEl>
                                              <p:pRg st="0" end="0"/>
                                            </p:txEl>
                                          </p:spTgt>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
        <p:nvSpPr>
          <p:cNvPr id="5" name="TextBox 4"/>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8" name="TextBox 7"/>
          <p:cNvSpPr txBox="1"/>
          <p:nvPr/>
        </p:nvSpPr>
        <p:spPr>
          <a:xfrm>
            <a:off x="3595640" y="5939135"/>
            <a:ext cx="3496640"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Lube Oil Blending Plant</a:t>
            </a:r>
            <a:endParaRPr lang="en-SG" sz="2400" b="1" dirty="0">
              <a:solidFill>
                <a:srgbClr val="0000FF"/>
              </a:solidFill>
              <a:latin typeface="Times New Roman" pitchFamily="18" charset="0"/>
              <a:cs typeface="Times New Roman" pitchFamily="18" charset="0"/>
            </a:endParaRPr>
          </a:p>
        </p:txBody>
      </p:sp>
      <p:pic>
        <p:nvPicPr>
          <p:cNvPr id="10" name="Picture 2"/>
          <p:cNvPicPr>
            <a:picLocks noChangeAspect="1" noChangeArrowheads="1"/>
          </p:cNvPicPr>
          <p:nvPr/>
        </p:nvPicPr>
        <p:blipFill>
          <a:blip r:embed="rId3" cstate="print"/>
          <a:srcRect/>
          <a:stretch>
            <a:fillRect/>
          </a:stretch>
        </p:blipFill>
        <p:spPr bwMode="auto">
          <a:xfrm>
            <a:off x="351690" y="1268759"/>
            <a:ext cx="8543073" cy="4372925"/>
          </a:xfrm>
          <a:prstGeom prst="rect">
            <a:avLst/>
          </a:prstGeom>
          <a:ln>
            <a:noFill/>
          </a:ln>
          <a:effectLst>
            <a:softEdge rad="112500"/>
          </a:effectLst>
        </p:spPr>
      </p:pic>
      <p:pic>
        <p:nvPicPr>
          <p:cNvPr id="9" name="Picture 18" descr="C:\Users\Shawn\Pictures\Industrial\13.Pacific Lubritama Indonesi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4750" y="5254801"/>
            <a:ext cx="1830331" cy="183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100532"/>
      </p:ext>
    </p:extLst>
  </p:cSld>
  <p:clrMapOvr>
    <a:masterClrMapping/>
  </p:clrMapOvr>
  <p:transition>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LI0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28575">
            <a:noFill/>
            <a:miter lim="800000"/>
            <a:headEnd/>
            <a:tailEnd/>
          </a:ln>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chemeClr val="bg1"/>
                </a:solidFill>
                <a:effectLst>
                  <a:outerShdw blurRad="38100" dist="38100" dir="2700000" algn="tl">
                    <a:srgbClr val="FFFFFF"/>
                  </a:outerShdw>
                </a:effectLst>
                <a:latin typeface="Times New Roman"/>
              </a:rPr>
              <a:t>www.united-oil.com</a:t>
            </a:r>
          </a:p>
        </p:txBody>
      </p:sp>
      <p:sp>
        <p:nvSpPr>
          <p:cNvPr id="7" name="TextBox 6"/>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9" name="Rectangle 9"/>
          <p:cNvSpPr txBox="1">
            <a:spLocks noChangeArrowheads="1"/>
          </p:cNvSpPr>
          <p:nvPr/>
        </p:nvSpPr>
        <p:spPr bwMode="auto">
          <a:xfrm>
            <a:off x="2057400" y="1052736"/>
            <a:ext cx="5029200" cy="762000"/>
          </a:xfrm>
          <a:prstGeom prst="rect">
            <a:avLst/>
          </a:prstGeom>
          <a:ln>
            <a:miter lim="800000"/>
            <a:headEnd/>
            <a:tailEnd/>
          </a:ln>
        </p:spPr>
        <p:txBody>
          <a:bodyPr vert="horz" wrap="square" lIns="91440" tIns="45720" rIns="91440" bIns="45720" numCol="1" rtlCol="0" anchor="t" anchorCtr="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0000FF"/>
                </a:solidFill>
                <a:uLnTx/>
                <a:uFillTx/>
                <a:latin typeface="Times New Roman"/>
                <a:ea typeface="+mj-ea"/>
                <a:cs typeface="+mj-cs"/>
              </a:rPr>
              <a:t>Indonesia Plant</a:t>
            </a:r>
            <a:endParaRPr kumimoji="0" lang="zh-CN" altLang="zh-CN" sz="4000" b="1" i="0" u="none" strike="noStrike" kern="1200" cap="none" spc="0" normalizeH="0" baseline="0" noProof="0" dirty="0" smtClean="0">
              <a:ln>
                <a:noFill/>
              </a:ln>
              <a:solidFill>
                <a:srgbClr val="0000FF"/>
              </a:solidFill>
              <a:uLnTx/>
              <a:uFillTx/>
              <a:latin typeface="Times New Roman"/>
              <a:ea typeface="+mj-ea"/>
              <a:cs typeface="+mj-cs"/>
            </a:endParaRPr>
          </a:p>
        </p:txBody>
      </p:sp>
      <p:sp>
        <p:nvSpPr>
          <p:cNvPr id="11" name="Rectangle 10"/>
          <p:cNvSpPr/>
          <p:nvPr/>
        </p:nvSpPr>
        <p:spPr>
          <a:xfrm>
            <a:off x="459160" y="1988840"/>
            <a:ext cx="8352928" cy="4961358"/>
          </a:xfrm>
          <a:prstGeom prst="rect">
            <a:avLst/>
          </a:prstGeom>
        </p:spPr>
        <p:txBody>
          <a:bodyPr wrap="square">
            <a:spAutoFit/>
          </a:bodyPr>
          <a:lstStyle/>
          <a:p>
            <a:pPr lvl="0" fontAlgn="base">
              <a:lnSpc>
                <a:spcPct val="90000"/>
              </a:lnSpc>
              <a:spcBef>
                <a:spcPct val="20000"/>
              </a:spcBef>
              <a:spcAft>
                <a:spcPct val="0"/>
              </a:spcAft>
              <a:buClr>
                <a:schemeClr val="hlink"/>
              </a:buClr>
              <a:defRPr/>
            </a:pPr>
            <a:r>
              <a:rPr lang="en-US" altLang="zh-CN" sz="2800" b="1" dirty="0" smtClean="0">
                <a:latin typeface="Times New Roman" pitchFamily="18" charset="0"/>
                <a:cs typeface="Times New Roman" pitchFamily="18" charset="0"/>
              </a:rPr>
              <a:t>- Called PT Pacific </a:t>
            </a:r>
            <a:r>
              <a:rPr lang="en-US" altLang="zh-CN" sz="2800" b="1" dirty="0" err="1" smtClean="0">
                <a:latin typeface="Times New Roman" pitchFamily="18" charset="0"/>
                <a:cs typeface="Times New Roman" pitchFamily="18" charset="0"/>
              </a:rPr>
              <a:t>Lubritama</a:t>
            </a:r>
            <a:r>
              <a:rPr lang="en-US" altLang="zh-CN" sz="2800" b="1" dirty="0" smtClean="0">
                <a:latin typeface="Times New Roman" pitchFamily="18" charset="0"/>
                <a:cs typeface="Times New Roman" pitchFamily="18" charset="0"/>
              </a:rPr>
              <a:t> Indonesia</a:t>
            </a:r>
          </a:p>
          <a:p>
            <a:pPr lvl="0" fontAlgn="base">
              <a:lnSpc>
                <a:spcPct val="90000"/>
              </a:lnSpc>
              <a:spcBef>
                <a:spcPct val="20000"/>
              </a:spcBef>
              <a:spcAft>
                <a:spcPct val="0"/>
              </a:spcAft>
              <a:buClr>
                <a:schemeClr val="hlink"/>
              </a:buClr>
              <a:defRPr/>
            </a:pPr>
            <a:r>
              <a:rPr lang="en-US" altLang="zh-CN" sz="2800" b="1" dirty="0" smtClean="0">
                <a:latin typeface="Times New Roman" pitchFamily="18" charset="0"/>
                <a:cs typeface="Times New Roman" pitchFamily="18" charset="0"/>
              </a:rPr>
              <a:t>- 80,000 MT Blending Capacity/ year</a:t>
            </a:r>
          </a:p>
          <a:p>
            <a:pPr lvl="0" fontAlgn="base">
              <a:lnSpc>
                <a:spcPct val="90000"/>
              </a:lnSpc>
              <a:spcBef>
                <a:spcPct val="20000"/>
              </a:spcBef>
              <a:spcAft>
                <a:spcPct val="0"/>
              </a:spcAft>
              <a:buClr>
                <a:schemeClr val="hlink"/>
              </a:buClr>
              <a:defRPr/>
            </a:pPr>
            <a:r>
              <a:rPr lang="en-US" altLang="zh-CN" sz="2800" b="1" dirty="0" smtClean="0">
                <a:latin typeface="Times New Roman" pitchFamily="18" charset="0"/>
                <a:cs typeface="Times New Roman" pitchFamily="18" charset="0"/>
              </a:rPr>
              <a:t>- 11 Blending Tanks + 3 Decanting Tanks + 9 Holding Tanks in Blending Plant</a:t>
            </a:r>
          </a:p>
          <a:p>
            <a:pPr lvl="0" fontAlgn="base">
              <a:lnSpc>
                <a:spcPct val="90000"/>
              </a:lnSpc>
              <a:spcBef>
                <a:spcPct val="20000"/>
              </a:spcBef>
              <a:spcAft>
                <a:spcPct val="0"/>
              </a:spcAft>
              <a:buClr>
                <a:schemeClr val="hlink"/>
              </a:buClr>
              <a:defRPr/>
            </a:pPr>
            <a:r>
              <a:rPr lang="en-US" altLang="zh-CN" sz="2800" b="1" dirty="0" smtClean="0">
                <a:latin typeface="Times New Roman" pitchFamily="18" charset="0"/>
                <a:cs typeface="Times New Roman" pitchFamily="18" charset="0"/>
              </a:rPr>
              <a:t>- 3 Drumming Line with 5 Filling Head @ 400,000L/ 24H</a:t>
            </a:r>
          </a:p>
          <a:p>
            <a:pPr lvl="0" fontAlgn="base">
              <a:lnSpc>
                <a:spcPct val="90000"/>
              </a:lnSpc>
              <a:spcBef>
                <a:spcPct val="20000"/>
              </a:spcBef>
              <a:spcAft>
                <a:spcPct val="0"/>
              </a:spcAft>
              <a:buClr>
                <a:schemeClr val="hlink"/>
              </a:buClr>
              <a:defRPr/>
            </a:pPr>
            <a:r>
              <a:rPr lang="en-US" altLang="zh-CN" sz="2800" b="1" dirty="0" smtClean="0">
                <a:latin typeface="Times New Roman" pitchFamily="18" charset="0"/>
                <a:cs typeface="Times New Roman" pitchFamily="18" charset="0"/>
              </a:rPr>
              <a:t>- 1 Pail Line @ 60,000L/ 24H</a:t>
            </a:r>
          </a:p>
          <a:p>
            <a:pPr lvl="0" fontAlgn="base">
              <a:lnSpc>
                <a:spcPct val="90000"/>
              </a:lnSpc>
              <a:spcBef>
                <a:spcPct val="20000"/>
              </a:spcBef>
              <a:spcAft>
                <a:spcPct val="0"/>
              </a:spcAft>
              <a:buClr>
                <a:schemeClr val="hlink"/>
              </a:buClr>
              <a:buFontTx/>
              <a:buChar char="-"/>
              <a:defRPr/>
            </a:pPr>
            <a:r>
              <a:rPr lang="en-US" altLang="zh-CN" sz="2800" b="1" dirty="0" smtClean="0">
                <a:latin typeface="Times New Roman" pitchFamily="18" charset="0"/>
                <a:cs typeface="Times New Roman" pitchFamily="18" charset="0"/>
              </a:rPr>
              <a:t>4 Small Pack Line, from 15,000L/ 24H to 100,000L/ 24H depends on bottle size</a:t>
            </a:r>
          </a:p>
          <a:p>
            <a:pPr fontAlgn="base">
              <a:lnSpc>
                <a:spcPct val="90000"/>
              </a:lnSpc>
              <a:spcBef>
                <a:spcPct val="20000"/>
              </a:spcBef>
              <a:spcAft>
                <a:spcPct val="0"/>
              </a:spcAft>
              <a:buClr>
                <a:schemeClr val="hlink"/>
              </a:buClr>
              <a:buFontTx/>
              <a:buChar char="-"/>
              <a:defRPr/>
            </a:pPr>
            <a:r>
              <a:rPr lang="en-US" altLang="zh-CN" sz="2800" b="1" dirty="0" smtClean="0">
                <a:latin typeface="Times New Roman" pitchFamily="18" charset="0"/>
                <a:cs typeface="Times New Roman" pitchFamily="18" charset="0"/>
              </a:rPr>
              <a:t> 3 Bulk truck Loading Lines</a:t>
            </a:r>
          </a:p>
          <a:p>
            <a:pPr lvl="0" fontAlgn="base">
              <a:lnSpc>
                <a:spcPct val="90000"/>
              </a:lnSpc>
              <a:spcBef>
                <a:spcPct val="20000"/>
              </a:spcBef>
              <a:spcAft>
                <a:spcPct val="0"/>
              </a:spcAft>
              <a:buClr>
                <a:schemeClr val="hlink"/>
              </a:buClr>
              <a:buFontTx/>
              <a:buChar char="-"/>
              <a:defRPr/>
            </a:pPr>
            <a:endParaRPr lang="en-US" altLang="zh-CN" sz="2800" b="1" dirty="0" smtClean="0">
              <a:latin typeface="Times New Roman" pitchFamily="18" charset="0"/>
              <a:cs typeface="Times New Roman" pitchFamily="18" charset="0"/>
            </a:endParaRPr>
          </a:p>
        </p:txBody>
      </p:sp>
      <p:sp>
        <p:nvSpPr>
          <p:cNvPr id="15" name="TextBox 14"/>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slide(fromLeft)">
                                      <p:cBhvr>
                                        <p:cTn id="7" dur="500"/>
                                        <p:tgtEl>
                                          <p:spTgt spid="11">
                                            <p:txEl>
                                              <p:pRg st="0" end="0"/>
                                            </p:txEl>
                                          </p:spTgt>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slide(fromLeft)">
                                      <p:cBhvr>
                                        <p:cTn id="11" dur="500"/>
                                        <p:tgtEl>
                                          <p:spTgt spid="11">
                                            <p:txEl>
                                              <p:pRg st="1" end="1"/>
                                            </p:txEl>
                                          </p:spTgt>
                                        </p:tgtEl>
                                      </p:cBhvr>
                                    </p:animEffect>
                                  </p:childTnLst>
                                </p:cTn>
                              </p:par>
                            </p:childTnLst>
                          </p:cTn>
                        </p:par>
                        <p:par>
                          <p:cTn id="12" fill="hold">
                            <p:stCondLst>
                              <p:cond delay="1000"/>
                            </p:stCondLst>
                            <p:childTnLst>
                              <p:par>
                                <p:cTn id="13" presetID="12" presetClass="entr" presetSubtype="8"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slide(fromLeft)">
                                      <p:cBhvr>
                                        <p:cTn id="15" dur="500"/>
                                        <p:tgtEl>
                                          <p:spTgt spid="11">
                                            <p:txEl>
                                              <p:pRg st="2" end="2"/>
                                            </p:txEl>
                                          </p:spTgt>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slide(fromLeft)">
                                      <p:cBhvr>
                                        <p:cTn id="19" dur="500"/>
                                        <p:tgtEl>
                                          <p:spTgt spid="11">
                                            <p:txEl>
                                              <p:pRg st="3" end="3"/>
                                            </p:txEl>
                                          </p:spTgt>
                                        </p:tgtEl>
                                      </p:cBhvr>
                                    </p:animEffect>
                                  </p:childTnLst>
                                </p:cTn>
                              </p:par>
                            </p:childTnLst>
                          </p:cTn>
                        </p:par>
                        <p:par>
                          <p:cTn id="20" fill="hold">
                            <p:stCondLst>
                              <p:cond delay="2000"/>
                            </p:stCondLst>
                            <p:childTnLst>
                              <p:par>
                                <p:cTn id="21" presetID="12" presetClass="entr" presetSubtype="8"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slide(fromLeft)">
                                      <p:cBhvr>
                                        <p:cTn id="23" dur="500"/>
                                        <p:tgtEl>
                                          <p:spTgt spid="11">
                                            <p:txEl>
                                              <p:pRg st="4" end="4"/>
                                            </p:txEl>
                                          </p:spTgt>
                                        </p:tgtEl>
                                      </p:cBhvr>
                                    </p:animEffect>
                                  </p:childTnLst>
                                </p:cTn>
                              </p:par>
                            </p:childTnLst>
                          </p:cTn>
                        </p:par>
                        <p:par>
                          <p:cTn id="24" fill="hold">
                            <p:stCondLst>
                              <p:cond delay="2500"/>
                            </p:stCondLst>
                            <p:childTnLst>
                              <p:par>
                                <p:cTn id="25" presetID="12" presetClass="entr" presetSubtype="8" fill="hold"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slide(fromLeft)">
                                      <p:cBhvr>
                                        <p:cTn id="27" dur="500"/>
                                        <p:tgtEl>
                                          <p:spTgt spid="11">
                                            <p:txEl>
                                              <p:pRg st="5" end="5"/>
                                            </p:txEl>
                                          </p:spTgt>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slide(fromLeft)">
                                      <p:cBhvr>
                                        <p:cTn id="31"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1" name="TextBox 10"/>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pic>
        <p:nvPicPr>
          <p:cNvPr id="60418" name="Picture 2" descr="_Pic5"/>
          <p:cNvPicPr>
            <a:picLocks noChangeAspect="1" noChangeArrowheads="1"/>
          </p:cNvPicPr>
          <p:nvPr/>
        </p:nvPicPr>
        <p:blipFill>
          <a:blip r:embed="rId3" cstate="print">
            <a:extLst>
              <a:ext uri="{28A0092B-C50C-407E-A947-70E740481C1C}">
                <a14:useLocalDpi xmlns:a14="http://schemas.microsoft.com/office/drawing/2010/main" val="0"/>
              </a:ext>
            </a:extLst>
          </a:blip>
          <a:srcRect l="38023" t="42444" r="1692" b="28212"/>
          <a:stretch>
            <a:fillRect/>
          </a:stretch>
        </p:blipFill>
        <p:spPr bwMode="auto">
          <a:xfrm>
            <a:off x="791437" y="908720"/>
            <a:ext cx="7561125" cy="26022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descr="_Pic5"/>
          <p:cNvPicPr>
            <a:picLocks noChangeAspect="1" noChangeArrowheads="1"/>
          </p:cNvPicPr>
          <p:nvPr/>
        </p:nvPicPr>
        <p:blipFill>
          <a:blip r:embed="rId3" cstate="print">
            <a:extLst>
              <a:ext uri="{28A0092B-C50C-407E-A947-70E740481C1C}">
                <a14:useLocalDpi xmlns:a14="http://schemas.microsoft.com/office/drawing/2010/main" val="0"/>
              </a:ext>
            </a:extLst>
          </a:blip>
          <a:srcRect l="38023" t="75314" r="1514" b="1134"/>
          <a:stretch>
            <a:fillRect/>
          </a:stretch>
        </p:blipFill>
        <p:spPr bwMode="auto">
          <a:xfrm>
            <a:off x="770162" y="3645024"/>
            <a:ext cx="7582400" cy="20882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2699792" y="6008042"/>
            <a:ext cx="5279992"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Shipyard – Build, Service &amp; Dry Dock</a:t>
            </a:r>
            <a:endParaRPr lang="en-SG" sz="2400" b="1" dirty="0">
              <a:solidFill>
                <a:srgbClr val="0000FF"/>
              </a:solidFill>
              <a:latin typeface="Times New Roman" pitchFamily="18" charset="0"/>
              <a:cs typeface="Times New Roman" pitchFamily="18" charset="0"/>
            </a:endParaRPr>
          </a:p>
        </p:txBody>
      </p:sp>
      <p:pic>
        <p:nvPicPr>
          <p:cNvPr id="10" name="Picture 8" descr="C:\Users\Shawn\Pictures\Industrial\01.Samudra Marine Indonesia.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016" y="5625282"/>
            <a:ext cx="1947246" cy="1298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945690"/>
      </p:ext>
    </p:extLst>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S_TANK1"/>
          <p:cNvPicPr>
            <a:picLocks noChangeAspect="1" noChangeArrowheads="1"/>
          </p:cNvPicPr>
          <p:nvPr/>
        </p:nvPicPr>
        <p:blipFill>
          <a:blip r:embed="rId3" cstate="print"/>
          <a:srcRect/>
          <a:stretch>
            <a:fillRect/>
          </a:stretch>
        </p:blipFill>
        <p:spPr bwMode="auto">
          <a:xfrm>
            <a:off x="107503" y="886073"/>
            <a:ext cx="5184577" cy="3155830"/>
          </a:xfrm>
          <a:prstGeom prst="rect">
            <a:avLst/>
          </a:prstGeom>
          <a:ln>
            <a:noFill/>
          </a:ln>
          <a:effectLst>
            <a:softEdge rad="112500"/>
          </a:effectLst>
        </p:spPr>
      </p:pic>
      <p:pic>
        <p:nvPicPr>
          <p:cNvPr id="12" name="Picture 3" descr="B_TANK"/>
          <p:cNvPicPr>
            <a:picLocks noChangeAspect="1" noChangeArrowheads="1"/>
          </p:cNvPicPr>
          <p:nvPr/>
        </p:nvPicPr>
        <p:blipFill>
          <a:blip r:embed="rId4" cstate="print">
            <a:lum bright="10000"/>
          </a:blip>
          <a:srcRect/>
          <a:stretch>
            <a:fillRect/>
          </a:stretch>
        </p:blipFill>
        <p:spPr bwMode="auto">
          <a:xfrm>
            <a:off x="3851920" y="3435927"/>
            <a:ext cx="5168493" cy="3014954"/>
          </a:xfrm>
          <a:prstGeom prst="rect">
            <a:avLst/>
          </a:prstGeom>
          <a:ln>
            <a:noFill/>
          </a:ln>
          <a:effectLst>
            <a:softEdge rad="112500"/>
          </a:effectLst>
        </p:spPr>
      </p:pic>
      <p:sp>
        <p:nvSpPr>
          <p:cNvPr id="5" name="Rectangle 9"/>
          <p:cNvSpPr>
            <a:spLocks noChangeArrowheads="1"/>
          </p:cNvSpPr>
          <p:nvPr/>
        </p:nvSpPr>
        <p:spPr bwMode="auto">
          <a:xfrm>
            <a:off x="7236296" y="6396111"/>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
        <p:nvSpPr>
          <p:cNvPr id="13" name="TextBox 12"/>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9" name="Rectangle 9"/>
          <p:cNvSpPr txBox="1">
            <a:spLocks noChangeArrowheads="1"/>
          </p:cNvSpPr>
          <p:nvPr/>
        </p:nvSpPr>
        <p:spPr bwMode="auto">
          <a:xfrm>
            <a:off x="1010097" y="980728"/>
            <a:ext cx="7056784" cy="762000"/>
          </a:xfrm>
          <a:prstGeom prst="rect">
            <a:avLst/>
          </a:prstGeom>
          <a:ln>
            <a:miter lim="800000"/>
            <a:headEnd/>
            <a:tailEnd/>
          </a:ln>
        </p:spPr>
        <p:txBody>
          <a:bodyPr vert="horz" wrap="square" lIns="91440" tIns="45720" rIns="91440" bIns="45720" numCol="1" rtlCol="0" anchor="t" anchorCtr="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0000FF"/>
                </a:solidFill>
                <a:uLnTx/>
                <a:uFillTx/>
                <a:latin typeface="Times New Roman"/>
                <a:ea typeface="+mj-ea"/>
                <a:cs typeface="+mj-cs"/>
              </a:rPr>
              <a:t>Indonesia Filling Capacity</a:t>
            </a:r>
            <a:endParaRPr kumimoji="0" lang="zh-CN" altLang="zh-CN" sz="4000" b="1" i="0" u="none" strike="noStrike" kern="1200" cap="none" spc="0" normalizeH="0" baseline="0" noProof="0" dirty="0" smtClean="0">
              <a:ln>
                <a:noFill/>
              </a:ln>
              <a:solidFill>
                <a:srgbClr val="0000FF"/>
              </a:solidFill>
              <a:uLnTx/>
              <a:uFillTx/>
              <a:latin typeface="Times New Roman"/>
              <a:ea typeface="+mj-ea"/>
              <a:cs typeface="+mj-cs"/>
            </a:endParaRPr>
          </a:p>
        </p:txBody>
      </p:sp>
      <p:sp>
        <p:nvSpPr>
          <p:cNvPr id="11" name="Rectangle 10"/>
          <p:cNvSpPr/>
          <p:nvPr/>
        </p:nvSpPr>
        <p:spPr>
          <a:xfrm>
            <a:off x="444674" y="1916832"/>
            <a:ext cx="8280920" cy="3841052"/>
          </a:xfrm>
          <a:prstGeom prst="rect">
            <a:avLst/>
          </a:prstGeom>
        </p:spPr>
        <p:txBody>
          <a:bodyPr wrap="square">
            <a:spAutoFit/>
          </a:bodyPr>
          <a:lstStyle/>
          <a:p>
            <a:pPr marL="457200" lvl="0" indent="-457200" fontAlgn="base">
              <a:lnSpc>
                <a:spcPct val="90000"/>
              </a:lnSpc>
              <a:spcBef>
                <a:spcPct val="20000"/>
              </a:spcBef>
              <a:spcAft>
                <a:spcPct val="0"/>
              </a:spcAft>
              <a:buClr>
                <a:schemeClr val="hlink"/>
              </a:buClr>
              <a:buFontTx/>
              <a:buChar char="-"/>
              <a:defRPr/>
            </a:pPr>
            <a:r>
              <a:rPr lang="en-US" altLang="zh-CN" sz="2800" b="1" dirty="0" smtClean="0">
                <a:latin typeface="Times New Roman" pitchFamily="18" charset="0"/>
                <a:cs typeface="Times New Roman" pitchFamily="18" charset="0"/>
              </a:rPr>
              <a:t>14 Tanks with 17</a:t>
            </a:r>
            <a:r>
              <a:rPr lang="zh-CN" altLang="en-US" sz="2800" b="1" dirty="0" smtClean="0">
                <a:latin typeface="Times New Roman" pitchFamily="18" charset="0"/>
                <a:cs typeface="Times New Roman" pitchFamily="18" charset="0"/>
              </a:rPr>
              <a:t>,000 </a:t>
            </a:r>
            <a:r>
              <a:rPr lang="en-US" altLang="zh-CN" sz="2800" b="1" dirty="0" smtClean="0">
                <a:latin typeface="Times New Roman" pitchFamily="18" charset="0"/>
                <a:cs typeface="Times New Roman" pitchFamily="18" charset="0"/>
              </a:rPr>
              <a:t>MT Base Oil storage facility.</a:t>
            </a:r>
          </a:p>
          <a:p>
            <a:pPr marL="457200" lvl="0" indent="-457200" fontAlgn="base">
              <a:lnSpc>
                <a:spcPct val="90000"/>
              </a:lnSpc>
              <a:spcBef>
                <a:spcPct val="20000"/>
              </a:spcBef>
              <a:spcAft>
                <a:spcPct val="0"/>
              </a:spcAft>
              <a:buClr>
                <a:schemeClr val="hlink"/>
              </a:buClr>
              <a:buFontTx/>
              <a:buChar char="-"/>
              <a:defRPr/>
            </a:pPr>
            <a:r>
              <a:rPr lang="en-US" altLang="zh-CN" sz="2800" b="1" dirty="0" smtClean="0">
                <a:latin typeface="Times New Roman" pitchFamily="18" charset="0"/>
                <a:cs typeface="Times New Roman" pitchFamily="18" charset="0"/>
              </a:rPr>
              <a:t>Private jetty integrated with blending plant tank farm with 900m pigged pipeline to facilitate oil tankers of up to 6M draft to discharge cargo to the plant. Typical cargo size by ship is 4,000 MT.</a:t>
            </a:r>
          </a:p>
          <a:p>
            <a:pPr marL="457200" lvl="0" indent="-457200" fontAlgn="base">
              <a:lnSpc>
                <a:spcPct val="90000"/>
              </a:lnSpc>
              <a:spcBef>
                <a:spcPct val="20000"/>
              </a:spcBef>
              <a:spcAft>
                <a:spcPct val="0"/>
              </a:spcAft>
              <a:buClr>
                <a:schemeClr val="hlink"/>
              </a:buClr>
              <a:buFontTx/>
              <a:buChar char="-"/>
              <a:defRPr/>
            </a:pPr>
            <a:r>
              <a:rPr lang="en-US" altLang="zh-CN" sz="2800" b="1" dirty="0" smtClean="0">
                <a:latin typeface="Times New Roman" pitchFamily="18" charset="0"/>
                <a:cs typeface="Times New Roman" pitchFamily="18" charset="0"/>
              </a:rPr>
              <a:t>3,000m2 Lock up Warehouse and expanding to   5,000m2 by next year.</a:t>
            </a:r>
            <a:endParaRPr lang="en-US" altLang="zh-CN" sz="2800" b="1" dirty="0">
              <a:latin typeface="Times New Roman" pitchFamily="18" charset="0"/>
              <a:cs typeface="Times New Roman" pitchFamily="18" charset="0"/>
            </a:endParaRPr>
          </a:p>
          <a:p>
            <a:pPr marL="457200" lvl="0" indent="-457200" fontAlgn="base">
              <a:lnSpc>
                <a:spcPct val="90000"/>
              </a:lnSpc>
              <a:spcBef>
                <a:spcPct val="20000"/>
              </a:spcBef>
              <a:spcAft>
                <a:spcPct val="0"/>
              </a:spcAft>
              <a:buClr>
                <a:schemeClr val="hlink"/>
              </a:buClr>
              <a:buFontTx/>
              <a:buChar char="-"/>
              <a:defRPr/>
            </a:pPr>
            <a:r>
              <a:rPr lang="en-US" altLang="zh-CN" sz="2800" b="1" dirty="0" smtClean="0">
                <a:latin typeface="Times New Roman" pitchFamily="18" charset="0"/>
                <a:cs typeface="Times New Roman" pitchFamily="18" charset="0"/>
              </a:rPr>
              <a:t>Close proximity to Jakarta, Bogor, </a:t>
            </a:r>
            <a:r>
              <a:rPr lang="en-US" altLang="zh-CN" sz="2800" b="1" dirty="0" err="1" smtClean="0">
                <a:latin typeface="Times New Roman" pitchFamily="18" charset="0"/>
                <a:cs typeface="Times New Roman" pitchFamily="18" charset="0"/>
              </a:rPr>
              <a:t>Tanggerang</a:t>
            </a:r>
            <a:r>
              <a:rPr lang="en-US" altLang="zh-CN" sz="2800" b="1" dirty="0" smtClean="0">
                <a:latin typeface="Times New Roman" pitchFamily="18" charset="0"/>
                <a:cs typeface="Times New Roman" pitchFamily="18" charset="0"/>
              </a:rPr>
              <a:t> &amp; Bekasi.</a:t>
            </a:r>
            <a:endParaRPr lang="zh-CN" altLang="en-US" sz="2800" b="1" dirty="0" smtClean="0">
              <a:latin typeface="Times New Roman" pitchFamily="18" charset="0"/>
              <a:cs typeface="Times New Roman" pitchFamily="18" charset="0"/>
            </a:endParaRPr>
          </a:p>
        </p:txBody>
      </p:sp>
      <p:sp>
        <p:nvSpPr>
          <p:cNvPr id="14" name="TextBox 13"/>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slide(fromLeft)">
                                      <p:cBhvr>
                                        <p:cTn id="7" dur="500"/>
                                        <p:tgtEl>
                                          <p:spTgt spid="11">
                                            <p:txEl>
                                              <p:pRg st="0" end="0"/>
                                            </p:txEl>
                                          </p:spTgt>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slide(fromLeft)">
                                      <p:cBhvr>
                                        <p:cTn id="11" dur="500"/>
                                        <p:tgtEl>
                                          <p:spTgt spid="11">
                                            <p:txEl>
                                              <p:pRg st="1" end="1"/>
                                            </p:txEl>
                                          </p:spTgt>
                                        </p:tgtEl>
                                      </p:cBhvr>
                                    </p:animEffect>
                                  </p:childTnLst>
                                </p:cTn>
                              </p:par>
                            </p:childTnLst>
                          </p:cTn>
                        </p:par>
                        <p:par>
                          <p:cTn id="12" fill="hold">
                            <p:stCondLst>
                              <p:cond delay="1000"/>
                            </p:stCondLst>
                            <p:childTnLst>
                              <p:par>
                                <p:cTn id="13" presetID="12" presetClass="entr" presetSubtype="8"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slide(fromLeft)">
                                      <p:cBhvr>
                                        <p:cTn id="15" dur="500"/>
                                        <p:tgtEl>
                                          <p:spTgt spid="11">
                                            <p:txEl>
                                              <p:pRg st="2" end="2"/>
                                            </p:txEl>
                                          </p:spTgt>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slide(fromLeft)">
                                      <p:cBhvr>
                                        <p:cTn id="1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27384"/>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descr="_Pic128"/>
          <p:cNvPicPr>
            <a:picLocks noChangeAspect="1" noChangeArrowheads="1"/>
          </p:cNvPicPr>
          <p:nvPr/>
        </p:nvPicPr>
        <p:blipFill>
          <a:blip r:embed="rId3" cstate="print">
            <a:extLst>
              <a:ext uri="{28A0092B-C50C-407E-A947-70E740481C1C}">
                <a14:useLocalDpi xmlns:a14="http://schemas.microsoft.com/office/drawing/2010/main" val="0"/>
              </a:ext>
            </a:extLst>
          </a:blip>
          <a:srcRect l="879" t="896" r="1405" b="47186"/>
          <a:stretch>
            <a:fillRect/>
          </a:stretch>
        </p:blipFill>
        <p:spPr bwMode="auto">
          <a:xfrm>
            <a:off x="4283968" y="3004958"/>
            <a:ext cx="4682802" cy="34194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2" descr="_Pic111"/>
          <p:cNvPicPr>
            <a:picLocks noChangeAspect="1" noChangeArrowheads="1"/>
          </p:cNvPicPr>
          <p:nvPr/>
        </p:nvPicPr>
        <p:blipFill>
          <a:blip r:embed="rId4" cstate="print">
            <a:extLst>
              <a:ext uri="{28A0092B-C50C-407E-A947-70E740481C1C}">
                <a14:useLocalDpi xmlns:a14="http://schemas.microsoft.com/office/drawing/2010/main" val="0"/>
              </a:ext>
            </a:extLst>
          </a:blip>
          <a:srcRect l="1405" t="54675" r="1405" b="909"/>
          <a:stretch>
            <a:fillRect/>
          </a:stretch>
        </p:blipFill>
        <p:spPr bwMode="auto">
          <a:xfrm>
            <a:off x="179513" y="980728"/>
            <a:ext cx="4896544" cy="3028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7391400" y="6410325"/>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
        <p:nvSpPr>
          <p:cNvPr id="9" name="TextBox 8"/>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1149651730"/>
      </p:ext>
    </p:extLst>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4" name="Picture 2" descr="100_0623"/>
          <p:cNvPicPr>
            <a:picLocks noChangeAspect="1" noChangeArrowheads="1"/>
          </p:cNvPicPr>
          <p:nvPr/>
        </p:nvPicPr>
        <p:blipFill>
          <a:blip r:embed="rId3" cstate="print"/>
          <a:srcRect/>
          <a:stretch>
            <a:fillRect/>
          </a:stretch>
        </p:blipFill>
        <p:spPr bwMode="auto">
          <a:xfrm>
            <a:off x="179511" y="980728"/>
            <a:ext cx="4824027" cy="3216018"/>
          </a:xfrm>
          <a:prstGeom prst="rect">
            <a:avLst/>
          </a:prstGeom>
          <a:ln>
            <a:noFill/>
          </a:ln>
          <a:effectLst>
            <a:softEdge rad="112500"/>
          </a:effectLst>
        </p:spPr>
      </p:pic>
      <p:pic>
        <p:nvPicPr>
          <p:cNvPr id="38915" name="Picture 3" descr="100_0660"/>
          <p:cNvPicPr>
            <a:picLocks noChangeAspect="1" noChangeArrowheads="1"/>
          </p:cNvPicPr>
          <p:nvPr/>
        </p:nvPicPr>
        <p:blipFill>
          <a:blip r:embed="rId4" cstate="print"/>
          <a:srcRect/>
          <a:stretch>
            <a:fillRect/>
          </a:stretch>
        </p:blipFill>
        <p:spPr bwMode="auto">
          <a:xfrm>
            <a:off x="4211454" y="3184783"/>
            <a:ext cx="4824026" cy="3216017"/>
          </a:xfrm>
          <a:prstGeom prst="rect">
            <a:avLst/>
          </a:prstGeom>
          <a:ln>
            <a:noFill/>
          </a:ln>
          <a:effectLst>
            <a:softEdge rad="112500"/>
          </a:effec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
        <p:nvSpPr>
          <p:cNvPr id="8" name="TextBox 7"/>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2" descr="Tanker 011"/>
          <p:cNvPicPr>
            <a:picLocks noChangeAspect="1" noChangeArrowheads="1"/>
          </p:cNvPicPr>
          <p:nvPr/>
        </p:nvPicPr>
        <p:blipFill>
          <a:blip r:embed="rId2" cstate="print"/>
          <a:srcRect/>
          <a:stretch>
            <a:fillRect/>
          </a:stretch>
        </p:blipFill>
        <p:spPr bwMode="auto">
          <a:xfrm>
            <a:off x="-9550" y="16396"/>
            <a:ext cx="9144000" cy="6841604"/>
          </a:xfrm>
          <a:prstGeom prst="rect">
            <a:avLst/>
          </a:prstGeom>
          <a:ln>
            <a:noFill/>
          </a:ln>
          <a:effectLst>
            <a:softEdge rad="112500"/>
          </a:effec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Tree>
  </p:cSld>
  <p:clrMapOvr>
    <a:masterClrMapping/>
  </p:clrMapOvr>
  <p:transition>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2" descr="Drum_Yard"/>
          <p:cNvPicPr>
            <a:picLocks noChangeAspect="1" noChangeArrowheads="1"/>
          </p:cNvPicPr>
          <p:nvPr/>
        </p:nvPicPr>
        <p:blipFill>
          <a:blip r:embed="rId3" cstate="print"/>
          <a:srcRect/>
          <a:stretch>
            <a:fillRect/>
          </a:stretch>
        </p:blipFill>
        <p:spPr bwMode="auto">
          <a:xfrm>
            <a:off x="0" y="13855"/>
            <a:ext cx="9144000" cy="6844145"/>
          </a:xfrm>
          <a:prstGeom prst="rect">
            <a:avLst/>
          </a:prstGeom>
          <a:ln>
            <a:noFill/>
          </a:ln>
          <a:effectLst>
            <a:softEdge rad="112500"/>
          </a:effec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Tree>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FFFFFF"/>
                  </a:outerShdw>
                </a:effectLst>
                <a:latin typeface="Times New Roman"/>
              </a:rPr>
              <a:t>www.united-oil.com</a:t>
            </a:r>
          </a:p>
        </p:txBody>
      </p:sp>
      <p:sp>
        <p:nvSpPr>
          <p:cNvPr id="5" name="TextBox 4"/>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8" name="TextBox 7"/>
          <p:cNvSpPr txBox="1"/>
          <p:nvPr/>
        </p:nvSpPr>
        <p:spPr>
          <a:xfrm>
            <a:off x="2843808" y="5805264"/>
            <a:ext cx="4248472"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Lube Oil Packing Plant (UNT)</a:t>
            </a:r>
            <a:endParaRPr lang="en-SG" sz="2400" b="1" dirty="0">
              <a:solidFill>
                <a:srgbClr val="0000FF"/>
              </a:solidFill>
              <a:latin typeface="Times New Roman" pitchFamily="18" charset="0"/>
              <a:cs typeface="Times New Roman" pitchFamily="18" charset="0"/>
            </a:endParaRPr>
          </a:p>
        </p:txBody>
      </p:sp>
      <p:pic>
        <p:nvPicPr>
          <p:cNvPr id="12" name="Picture 11" descr="IMG-20140918-WA0039.jpg"/>
          <p:cNvPicPr>
            <a:picLocks noChangeAspect="1"/>
          </p:cNvPicPr>
          <p:nvPr/>
        </p:nvPicPr>
        <p:blipFill>
          <a:blip r:embed="rId3" cstate="print"/>
          <a:stretch>
            <a:fillRect/>
          </a:stretch>
        </p:blipFill>
        <p:spPr>
          <a:xfrm>
            <a:off x="224448" y="943966"/>
            <a:ext cx="8634869" cy="4861297"/>
          </a:xfrm>
          <a:prstGeom prst="rect">
            <a:avLst/>
          </a:prstGeom>
        </p:spPr>
      </p:pic>
    </p:spTree>
  </p:cSld>
  <p:clrMapOvr>
    <a:masterClrMapping/>
  </p:clrMapOvr>
  <p:transition>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000000">
                      <a:alpha val="43137"/>
                    </a:srgbClr>
                  </a:outerShdw>
                </a:effectLst>
                <a:latin typeface="Times New Roman"/>
              </a:rPr>
              <a:t>www.united-oil.com</a:t>
            </a:r>
          </a:p>
        </p:txBody>
      </p:sp>
      <p:sp>
        <p:nvSpPr>
          <p:cNvPr id="5" name="TextBox 4"/>
          <p:cNvSpPr txBox="1"/>
          <p:nvPr/>
        </p:nvSpPr>
        <p:spPr>
          <a:xfrm>
            <a:off x="1616968" y="116632"/>
            <a:ext cx="5910064" cy="769441"/>
          </a:xfrm>
          <a:prstGeom prst="rect">
            <a:avLst/>
          </a:prstGeom>
          <a:noFill/>
        </p:spPr>
        <p:txBody>
          <a:bodyPr wrap="square" rtlCol="0">
            <a:spAutoFit/>
          </a:bodyPr>
          <a:lstStyle/>
          <a:p>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W</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IRANTO </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G</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ROUP </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C</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OMPANY</a:t>
            </a:r>
            <a:endParaRPr lang="en-SG" sz="4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Rectangle 11"/>
          <p:cNvSpPr/>
          <p:nvPr/>
        </p:nvSpPr>
        <p:spPr>
          <a:xfrm>
            <a:off x="899592" y="1124744"/>
            <a:ext cx="7848872" cy="2246769"/>
          </a:xfrm>
          <a:prstGeom prst="rect">
            <a:avLst/>
          </a:prstGeom>
        </p:spPr>
        <p:txBody>
          <a:bodyPr wrap="square">
            <a:spAutoFit/>
          </a:bodyPr>
          <a:lstStyle/>
          <a:p>
            <a:pPr>
              <a:buFont typeface="Wingdings" pitchFamily="2" charset="2"/>
              <a:buChar char="Ø"/>
            </a:pPr>
            <a:r>
              <a:rPr lang="en-US" sz="2800" b="1" dirty="0" smtClean="0">
                <a:latin typeface="Times New Roman" pitchFamily="18" charset="0"/>
                <a:cs typeface="Times New Roman" pitchFamily="18" charset="0"/>
              </a:rPr>
              <a:t> 2600 M2 Filling Plant</a:t>
            </a:r>
          </a:p>
          <a:p>
            <a:pPr>
              <a:buFont typeface="Wingdings" pitchFamily="2" charset="2"/>
              <a:buChar char="Ø"/>
            </a:pPr>
            <a:r>
              <a:rPr lang="en-US" sz="2800" b="1" dirty="0" smtClean="0">
                <a:latin typeface="Times New Roman" pitchFamily="18" charset="0"/>
                <a:cs typeface="Times New Roman" pitchFamily="18" charset="0"/>
              </a:rPr>
              <a:t> Located at </a:t>
            </a:r>
            <a:r>
              <a:rPr lang="en-US" sz="2800" b="1" dirty="0" err="1" smtClean="0">
                <a:latin typeface="Times New Roman" pitchFamily="18" charset="0"/>
                <a:cs typeface="Times New Roman" pitchFamily="18" charset="0"/>
              </a:rPr>
              <a:t>Telok</a:t>
            </a:r>
            <a:r>
              <a:rPr lang="en-US" sz="2800" b="1" dirty="0" smtClean="0">
                <a:latin typeface="Times New Roman" pitchFamily="18" charset="0"/>
                <a:cs typeface="Times New Roman" pitchFamily="18" charset="0"/>
              </a:rPr>
              <a:t> Gong, </a:t>
            </a:r>
            <a:r>
              <a:rPr lang="en-US" sz="2800" b="1" dirty="0" err="1" smtClean="0">
                <a:latin typeface="Times New Roman" pitchFamily="18" charset="0"/>
                <a:cs typeface="Times New Roman" pitchFamily="18" charset="0"/>
              </a:rPr>
              <a:t>Klang</a:t>
            </a:r>
            <a:r>
              <a:rPr lang="en-US" sz="2800" b="1" dirty="0" smtClean="0">
                <a:latin typeface="Times New Roman" pitchFamily="18" charset="0"/>
                <a:cs typeface="Times New Roman" pitchFamily="18" charset="0"/>
              </a:rPr>
              <a:t>, Malaysia</a:t>
            </a:r>
          </a:p>
          <a:p>
            <a:pPr>
              <a:buFont typeface="Wingdings" pitchFamily="2" charset="2"/>
              <a:buChar char="Ø"/>
            </a:pPr>
            <a:r>
              <a:rPr lang="en-US" sz="2800" b="1" dirty="0" smtClean="0">
                <a:latin typeface="Times New Roman" pitchFamily="18" charset="0"/>
                <a:cs typeface="Times New Roman" pitchFamily="18" charset="0"/>
              </a:rPr>
              <a:t> Start operating since October 2013</a:t>
            </a:r>
          </a:p>
          <a:p>
            <a:pPr>
              <a:buFont typeface="Wingdings" pitchFamily="2" charset="2"/>
              <a:buChar char="Ø"/>
            </a:pPr>
            <a:r>
              <a:rPr lang="en-US" sz="2800" b="1" dirty="0" smtClean="0">
                <a:latin typeface="Times New Roman" pitchFamily="18" charset="0"/>
                <a:cs typeface="Times New Roman" pitchFamily="18" charset="0"/>
              </a:rPr>
              <a:t> 1 small pack filling line and 1 pail filling line.</a:t>
            </a:r>
          </a:p>
          <a:p>
            <a:pPr>
              <a:buFont typeface="Wingdings" pitchFamily="2" charset="2"/>
              <a:buChar char="Ø"/>
            </a:pPr>
            <a:r>
              <a:rPr lang="en-US" sz="2800" b="1" dirty="0" smtClean="0">
                <a:latin typeface="Times New Roman" pitchFamily="18" charset="0"/>
                <a:cs typeface="Times New Roman" pitchFamily="18" charset="0"/>
              </a:rPr>
              <a:t> Capacity similar to Singapore Plant</a:t>
            </a:r>
          </a:p>
        </p:txBody>
      </p:sp>
    </p:spTree>
  </p:cSld>
  <p:clrMapOvr>
    <a:masterClrMapping/>
  </p:clrMapOvr>
  <p:transition>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000000">
                      <a:alpha val="43137"/>
                    </a:srgbClr>
                  </a:outerShdw>
                </a:effectLst>
                <a:latin typeface="Times New Roman"/>
              </a:rPr>
              <a:t>www.united-oil.com</a:t>
            </a:r>
          </a:p>
        </p:txBody>
      </p:sp>
      <p:sp>
        <p:nvSpPr>
          <p:cNvPr id="5" name="TextBox 4"/>
          <p:cNvSpPr txBox="1"/>
          <p:nvPr/>
        </p:nvSpPr>
        <p:spPr>
          <a:xfrm>
            <a:off x="1616968" y="116632"/>
            <a:ext cx="5910064" cy="769441"/>
          </a:xfrm>
          <a:prstGeom prst="rect">
            <a:avLst/>
          </a:prstGeom>
          <a:noFill/>
        </p:spPr>
        <p:txBody>
          <a:bodyPr wrap="square" rtlCol="0">
            <a:spAutoFit/>
          </a:bodyPr>
          <a:lstStyle/>
          <a:p>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W</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IRANTO </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G</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ROUP </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C</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OMPANY</a:t>
            </a:r>
            <a:endParaRPr lang="en-SG" sz="4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64" y="944080"/>
            <a:ext cx="4316192" cy="242994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65" y="3561997"/>
            <a:ext cx="4316192" cy="242994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2222836"/>
            <a:ext cx="4309499" cy="2426181"/>
          </a:xfrm>
          <a:prstGeom prst="rect">
            <a:avLst/>
          </a:prstGeom>
        </p:spPr>
      </p:pic>
    </p:spTree>
    <p:extLst>
      <p:ext uri="{BB962C8B-B14F-4D97-AF65-F5344CB8AC3E}">
        <p14:creationId xmlns:p14="http://schemas.microsoft.com/office/powerpoint/2010/main" val="1745594323"/>
      </p:ext>
    </p:extLst>
  </p:cSld>
  <p:clrMapOvr>
    <a:masterClrMapping/>
  </p:clrMapOvr>
  <p:transition>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000000">
                      <a:alpha val="43137"/>
                    </a:srgbClr>
                  </a:outerShdw>
                </a:effectLst>
                <a:latin typeface="Times New Roman"/>
              </a:rPr>
              <a:t>www.united-oil.com</a:t>
            </a:r>
          </a:p>
        </p:txBody>
      </p:sp>
      <p:sp>
        <p:nvSpPr>
          <p:cNvPr id="5" name="TextBox 4"/>
          <p:cNvSpPr txBox="1"/>
          <p:nvPr/>
        </p:nvSpPr>
        <p:spPr>
          <a:xfrm>
            <a:off x="1616968" y="116632"/>
            <a:ext cx="5910064" cy="769441"/>
          </a:xfrm>
          <a:prstGeom prst="rect">
            <a:avLst/>
          </a:prstGeom>
          <a:noFill/>
        </p:spPr>
        <p:txBody>
          <a:bodyPr wrap="square" rtlCol="0">
            <a:spAutoFit/>
          </a:bodyPr>
          <a:lstStyle/>
          <a:p>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W</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IRANTO </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G</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ROUP </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C</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OMPANY</a:t>
            </a:r>
            <a:endParaRPr lang="en-SG" sz="4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897136"/>
            <a:ext cx="4572000" cy="25739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3680785"/>
            <a:ext cx="4561334" cy="256796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1" y="2169069"/>
            <a:ext cx="4156511" cy="2340051"/>
          </a:xfrm>
          <a:prstGeom prst="rect">
            <a:avLst/>
          </a:prstGeom>
        </p:spPr>
      </p:pic>
    </p:spTree>
    <p:extLst>
      <p:ext uri="{BB962C8B-B14F-4D97-AF65-F5344CB8AC3E}">
        <p14:creationId xmlns:p14="http://schemas.microsoft.com/office/powerpoint/2010/main" val="3595056909"/>
      </p:ext>
    </p:extLst>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1" name="TextBox 10"/>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15" name="TextBox 14"/>
          <p:cNvSpPr txBox="1"/>
          <p:nvPr/>
        </p:nvSpPr>
        <p:spPr>
          <a:xfrm>
            <a:off x="2699792" y="5998052"/>
            <a:ext cx="5279992"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Shipyard – Build, Service &amp; Dry Dock</a:t>
            </a:r>
            <a:endParaRPr lang="en-SG" sz="2400" b="1" dirty="0">
              <a:solidFill>
                <a:srgbClr val="0000FF"/>
              </a:solidFill>
              <a:latin typeface="Times New Roman" pitchFamily="18" charset="0"/>
              <a:cs typeface="Times New Roman" pitchFamily="18" charset="0"/>
            </a:endParaRPr>
          </a:p>
        </p:txBody>
      </p:sp>
      <p:pic>
        <p:nvPicPr>
          <p:cNvPr id="3" name="Picture 3" descr="C:\Users\Shawn\AppData\Local\Microsoft\Windows\Temporary Internet Files\Content.IE5\S9EVT48G\IMAG5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789" y="1052736"/>
            <a:ext cx="4870999" cy="27399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C:\Users\Shawn\AppData\Local\Microsoft\Windows\Temporary Internet Files\Content.IE5\3S3NMTJU\IMG_80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3017252"/>
            <a:ext cx="4463988" cy="2975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0420" name="Picture 4" descr="C:\Users\Shawn\AppData\Local\Microsoft\Windows\Temporary Internet Files\Content.IE5\W5DP78IR\IMG_019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4300" y="971794"/>
            <a:ext cx="2768865" cy="18473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0421" name="Picture 5" descr="C:\Users\Shawn\AppData\Local\Microsoft\Windows\Temporary Internet Files\Content.IE5\SQOJGJA3\DSC002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3923022"/>
            <a:ext cx="2823363" cy="1882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8" descr="C:\Users\Shawn\Pictures\Industrial\01.Samudra Marine Indonesia.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016" y="5625282"/>
            <a:ext cx="1947246" cy="1298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584172"/>
      </p:ext>
    </p:extLst>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effectLst>
                  <a:outerShdw blurRad="38100" dist="38100" dir="2700000" algn="tl">
                    <a:srgbClr val="000000">
                      <a:alpha val="43137"/>
                    </a:srgbClr>
                  </a:outerShdw>
                </a:effectLst>
                <a:latin typeface="Times New Roman"/>
              </a:rPr>
              <a:t>www.united-oil.com</a:t>
            </a:r>
          </a:p>
        </p:txBody>
      </p:sp>
      <p:sp>
        <p:nvSpPr>
          <p:cNvPr id="5" name="TextBox 4"/>
          <p:cNvSpPr txBox="1"/>
          <p:nvPr/>
        </p:nvSpPr>
        <p:spPr>
          <a:xfrm>
            <a:off x="1616968" y="116632"/>
            <a:ext cx="5910064" cy="769441"/>
          </a:xfrm>
          <a:prstGeom prst="rect">
            <a:avLst/>
          </a:prstGeom>
          <a:noFill/>
        </p:spPr>
        <p:txBody>
          <a:bodyPr wrap="square" rtlCol="0">
            <a:spAutoFit/>
          </a:bodyPr>
          <a:lstStyle/>
          <a:p>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W</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IRANTO </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G</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ROUP </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C</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OMPANY</a:t>
            </a:r>
            <a:endParaRPr lang="en-SG" sz="4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38" y="3623447"/>
            <a:ext cx="4572000" cy="257396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420888"/>
            <a:ext cx="4220834" cy="23762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038" y="897069"/>
            <a:ext cx="4572000" cy="2573965"/>
          </a:xfrm>
          <a:prstGeom prst="rect">
            <a:avLst/>
          </a:prstGeom>
        </p:spPr>
      </p:pic>
    </p:spTree>
    <p:extLst>
      <p:ext uri="{BB962C8B-B14F-4D97-AF65-F5344CB8AC3E}">
        <p14:creationId xmlns:p14="http://schemas.microsoft.com/office/powerpoint/2010/main" val="1780891114"/>
      </p:ext>
    </p:extLst>
  </p:cSld>
  <p:clrMapOvr>
    <a:masterClrMapping/>
  </p:clrMapOvr>
  <p:transition>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9" name="Rectangle 9"/>
          <p:cNvSpPr txBox="1">
            <a:spLocks noChangeArrowheads="1"/>
          </p:cNvSpPr>
          <p:nvPr/>
        </p:nvSpPr>
        <p:spPr bwMode="auto">
          <a:xfrm>
            <a:off x="1043608" y="1268760"/>
            <a:ext cx="7056784" cy="762000"/>
          </a:xfrm>
          <a:prstGeom prst="rect">
            <a:avLst/>
          </a:prstGeom>
          <a:ln>
            <a:miter lim="800000"/>
            <a:headEnd/>
            <a:tailEnd/>
          </a:ln>
        </p:spPr>
        <p:txBody>
          <a:bodyPr vert="horz" wrap="square" lIns="91440" tIns="45720" rIns="91440" bIns="45720" numCol="1" rtlCol="0" anchor="t" anchorCtr="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0000FF"/>
                </a:solidFill>
                <a:uLnTx/>
                <a:uFillTx/>
                <a:latin typeface="Times New Roman"/>
                <a:ea typeface="+mj-ea"/>
                <a:cs typeface="+mj-cs"/>
              </a:rPr>
              <a:t>Comparative Advantages</a:t>
            </a:r>
            <a:endParaRPr kumimoji="0" lang="zh-CN" altLang="zh-CN" sz="4000" b="1" i="0" u="none" strike="noStrike" kern="1200" cap="none" spc="0" normalizeH="0" baseline="0" noProof="0" dirty="0" smtClean="0">
              <a:ln>
                <a:noFill/>
              </a:ln>
              <a:solidFill>
                <a:srgbClr val="0000FF"/>
              </a:solidFill>
              <a:uLnTx/>
              <a:uFillTx/>
              <a:latin typeface="Times New Roman"/>
              <a:ea typeface="+mj-ea"/>
              <a:cs typeface="+mj-cs"/>
            </a:endParaRPr>
          </a:p>
        </p:txBody>
      </p:sp>
      <p:sp>
        <p:nvSpPr>
          <p:cNvPr id="11" name="Rectangle 10"/>
          <p:cNvSpPr/>
          <p:nvPr/>
        </p:nvSpPr>
        <p:spPr>
          <a:xfrm>
            <a:off x="755576" y="2204864"/>
            <a:ext cx="7848872" cy="3970318"/>
          </a:xfrm>
          <a:prstGeom prst="rect">
            <a:avLst/>
          </a:prstGeom>
        </p:spPr>
        <p:txBody>
          <a:bodyPr wrap="square">
            <a:spAutoFit/>
          </a:bodyPr>
          <a:lstStyle/>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Total Flexibility &amp; Autonomy as both plants are privately owned.</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Fast efficient production lead-time of 1 to 2 weeks for drums, 2 to 3 weeks for pails and 4 to 5 weeks for small packs.</a:t>
            </a:r>
            <a:endParaRPr lang="en-US" altLang="zh-CN" sz="2800" b="1" dirty="0">
              <a:latin typeface="Times New Roman" pitchFamily="18" charset="0"/>
              <a:cs typeface="Times New Roman" pitchFamily="18" charset="0"/>
            </a:endParaRP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Guarantee fixed volume allocated to Anchor OEM customer.</a:t>
            </a:r>
          </a:p>
          <a:p>
            <a:pPr marL="609600" indent="-609600">
              <a:buClr>
                <a:schemeClr val="bg1"/>
              </a:buClr>
              <a:buFont typeface="Wingdings" pitchFamily="2" charset="2"/>
              <a:buChar char="Ø"/>
              <a:defRPr/>
            </a:pPr>
            <a:r>
              <a:rPr lang="en-US" altLang="zh-CN" sz="2800" b="1" dirty="0" smtClean="0">
                <a:latin typeface="Times New Roman" pitchFamily="18" charset="0"/>
                <a:cs typeface="Times New Roman" pitchFamily="18" charset="0"/>
              </a:rPr>
              <a:t>Order in Singapore and delivery from Singapore, Jakarta or Malaysia.</a:t>
            </a:r>
            <a:endParaRPr lang="en-US" altLang="zh-CN" sz="2800" b="1" dirty="0">
              <a:latin typeface="Times New Roman" pitchFamily="18" charset="0"/>
              <a:cs typeface="Times New Roman" pitchFamily="18" charset="0"/>
            </a:endParaRP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slide(fromBottom)">
                                      <p:cBhvr>
                                        <p:cTn id="7" dur="500"/>
                                        <p:tgtEl>
                                          <p:spTgt spid="11">
                                            <p:txEl>
                                              <p:pRg st="0" end="0"/>
                                            </p:txEl>
                                          </p:spTgt>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slide(fromBottom)">
                                      <p:cBhvr>
                                        <p:cTn id="11" dur="500"/>
                                        <p:tgtEl>
                                          <p:spTgt spid="11">
                                            <p:txEl>
                                              <p:pRg st="1" end="1"/>
                                            </p:txEl>
                                          </p:spTgt>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slide(fromBottom)">
                                      <p:cBhvr>
                                        <p:cTn id="15" dur="500"/>
                                        <p:tgtEl>
                                          <p:spTgt spid="11">
                                            <p:txEl>
                                              <p:pRg st="2" end="2"/>
                                            </p:txEl>
                                          </p:spTgt>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slide(fromBottom)">
                                      <p:cBhvr>
                                        <p:cTn id="1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620688"/>
            <a:ext cx="9144000" cy="6461872"/>
          </a:xfrm>
          <a:prstGeom prst="rect">
            <a:avLst/>
          </a:prstGeom>
        </p:spPr>
      </p:pic>
    </p:spTree>
    <p:extLst>
      <p:ext uri="{BB962C8B-B14F-4D97-AF65-F5344CB8AC3E}">
        <p14:creationId xmlns:p14="http://schemas.microsoft.com/office/powerpoint/2010/main" val="4000115430"/>
      </p:ext>
    </p:extLst>
  </p:cSld>
  <p:clrMapOvr>
    <a:masterClrMapping/>
  </p:clrMapOvr>
  <p:transition>
    <p:wipe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 y="729258"/>
            <a:ext cx="9144000" cy="6461872"/>
          </a:xfrm>
          <a:prstGeom prst="rect">
            <a:avLst/>
          </a:prstGeom>
        </p:spPr>
      </p:pic>
    </p:spTree>
    <p:extLst>
      <p:ext uri="{BB962C8B-B14F-4D97-AF65-F5344CB8AC3E}">
        <p14:creationId xmlns:p14="http://schemas.microsoft.com/office/powerpoint/2010/main" val="3061986145"/>
      </p:ext>
    </p:extLst>
  </p:cSld>
  <p:clrMapOvr>
    <a:masterClrMapping/>
  </p:clrMapOvr>
  <p:transition>
    <p:wipe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 y="548680"/>
            <a:ext cx="9144000" cy="6461872"/>
          </a:xfrm>
          <a:prstGeom prst="rect">
            <a:avLst/>
          </a:prstGeom>
        </p:spPr>
      </p:pic>
    </p:spTree>
    <p:extLst>
      <p:ext uri="{BB962C8B-B14F-4D97-AF65-F5344CB8AC3E}">
        <p14:creationId xmlns:p14="http://schemas.microsoft.com/office/powerpoint/2010/main" val="1611172802"/>
      </p:ext>
    </p:extLst>
  </p:cSld>
  <p:clrMapOvr>
    <a:masterClrMapping/>
  </p:clrMapOvr>
  <p:transition>
    <p:wipe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4" y="548680"/>
            <a:ext cx="9144000" cy="6461872"/>
          </a:xfrm>
          <a:prstGeom prst="rect">
            <a:avLst/>
          </a:prstGeom>
        </p:spPr>
      </p:pic>
    </p:spTree>
    <p:extLst>
      <p:ext uri="{BB962C8B-B14F-4D97-AF65-F5344CB8AC3E}">
        <p14:creationId xmlns:p14="http://schemas.microsoft.com/office/powerpoint/2010/main" val="1147239080"/>
      </p:ext>
    </p:extLst>
  </p:cSld>
  <p:clrMapOvr>
    <a:masterClrMapping/>
  </p:clrMapOvr>
  <p:transition>
    <p:wipe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 y="548680"/>
            <a:ext cx="9144000" cy="6463382"/>
          </a:xfrm>
          <a:prstGeom prst="rect">
            <a:avLst/>
          </a:prstGeom>
        </p:spPr>
      </p:pic>
    </p:spTree>
    <p:extLst>
      <p:ext uri="{BB962C8B-B14F-4D97-AF65-F5344CB8AC3E}">
        <p14:creationId xmlns:p14="http://schemas.microsoft.com/office/powerpoint/2010/main" val="2177824165"/>
      </p:ext>
    </p:extLst>
  </p:cSld>
  <p:clrMapOvr>
    <a:masterClrMapping/>
  </p:clrMapOvr>
  <p:transition>
    <p:wipe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48680"/>
            <a:ext cx="9144000" cy="6460206"/>
          </a:xfrm>
          <a:prstGeom prst="rect">
            <a:avLst/>
          </a:prstGeom>
        </p:spPr>
      </p:pic>
    </p:spTree>
    <p:extLst>
      <p:ext uri="{BB962C8B-B14F-4D97-AF65-F5344CB8AC3E}">
        <p14:creationId xmlns:p14="http://schemas.microsoft.com/office/powerpoint/2010/main" val="2222298007"/>
      </p:ext>
    </p:extLst>
  </p:cSld>
  <p:clrMapOvr>
    <a:masterClrMapping/>
  </p:clrMapOvr>
  <p:transition>
    <p:wipe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48680"/>
            <a:ext cx="9144000" cy="6461872"/>
          </a:xfrm>
          <a:prstGeom prst="rect">
            <a:avLst/>
          </a:prstGeom>
        </p:spPr>
      </p:pic>
    </p:spTree>
    <p:extLst>
      <p:ext uri="{BB962C8B-B14F-4D97-AF65-F5344CB8AC3E}">
        <p14:creationId xmlns:p14="http://schemas.microsoft.com/office/powerpoint/2010/main" val="843381784"/>
      </p:ext>
    </p:extLst>
  </p:cSld>
  <p:clrMapOvr>
    <a:masterClrMapping/>
  </p:clrMapOvr>
  <p:transition>
    <p:wipe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0" y="523925"/>
            <a:ext cx="9144000" cy="6459338"/>
          </a:xfrm>
          <a:prstGeom prst="rect">
            <a:avLst/>
          </a:prstGeom>
        </p:spPr>
      </p:pic>
    </p:spTree>
    <p:extLst>
      <p:ext uri="{BB962C8B-B14F-4D97-AF65-F5344CB8AC3E}">
        <p14:creationId xmlns:p14="http://schemas.microsoft.com/office/powerpoint/2010/main" val="2518620474"/>
      </p:ext>
    </p:extLst>
  </p:cSld>
  <p:clrMapOvr>
    <a:masterClrMapping/>
  </p:clrMapOvr>
  <p:transition>
    <p:wipe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1" name="TextBox 10"/>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10" name="TextBox 9"/>
          <p:cNvSpPr txBox="1"/>
          <p:nvPr/>
        </p:nvSpPr>
        <p:spPr>
          <a:xfrm>
            <a:off x="2699792" y="6008042"/>
            <a:ext cx="5279992"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Shipyard – Build, Service &amp; Dry Dock</a:t>
            </a:r>
            <a:endParaRPr lang="en-SG" sz="2400" b="1" dirty="0">
              <a:solidFill>
                <a:srgbClr val="0000FF"/>
              </a:solidFill>
              <a:latin typeface="Times New Roman" pitchFamily="18" charset="0"/>
              <a:cs typeface="Times New Roman" pitchFamily="18" charset="0"/>
            </a:endParaRPr>
          </a:p>
        </p:txBody>
      </p:sp>
      <p:pic>
        <p:nvPicPr>
          <p:cNvPr id="60420" name="Picture 4" descr="_Pic21"/>
          <p:cNvPicPr>
            <a:picLocks noChangeAspect="1" noChangeArrowheads="1"/>
          </p:cNvPicPr>
          <p:nvPr/>
        </p:nvPicPr>
        <p:blipFill>
          <a:blip r:embed="rId3" cstate="print">
            <a:extLst>
              <a:ext uri="{28A0092B-C50C-407E-A947-70E740481C1C}">
                <a14:useLocalDpi xmlns:a14="http://schemas.microsoft.com/office/drawing/2010/main" val="0"/>
              </a:ext>
            </a:extLst>
          </a:blip>
          <a:srcRect l="36687" t="22922" r="2226" b="51637"/>
          <a:stretch>
            <a:fillRect/>
          </a:stretch>
        </p:blipFill>
        <p:spPr bwMode="auto">
          <a:xfrm>
            <a:off x="851183" y="1202548"/>
            <a:ext cx="7561125" cy="22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Shawn\AppData\Local\Microsoft\Windows\Temporary Internet Files\Content.IE5\67DGQQRV\david-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184" y="3645024"/>
            <a:ext cx="7561125" cy="19802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Shawn\Pictures\Industrial\01.Samudra Marine Indonesia.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016" y="5625282"/>
            <a:ext cx="1947246" cy="1298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621769"/>
      </p:ext>
    </p:extLst>
  </p:cSld>
  <p:clrMapOvr>
    <a:masterClrMapping/>
  </p:clrMapOvr>
  <p:transition>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 y="491555"/>
            <a:ext cx="9144000" cy="6462965"/>
          </a:xfrm>
          <a:prstGeom prst="rect">
            <a:avLst/>
          </a:prstGeom>
        </p:spPr>
      </p:pic>
    </p:spTree>
    <p:extLst>
      <p:ext uri="{BB962C8B-B14F-4D97-AF65-F5344CB8AC3E}">
        <p14:creationId xmlns:p14="http://schemas.microsoft.com/office/powerpoint/2010/main" val="2031620420"/>
      </p:ext>
    </p:extLst>
  </p:cSld>
  <p:clrMapOvr>
    <a:masterClrMapping/>
  </p:clrMapOvr>
  <p:transition>
    <p:wipe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48680"/>
            <a:ext cx="9144000" cy="6464575"/>
          </a:xfrm>
          <a:prstGeom prst="rect">
            <a:avLst/>
          </a:prstGeom>
        </p:spPr>
      </p:pic>
    </p:spTree>
    <p:extLst>
      <p:ext uri="{BB962C8B-B14F-4D97-AF65-F5344CB8AC3E}">
        <p14:creationId xmlns:p14="http://schemas.microsoft.com/office/powerpoint/2010/main" val="1552501025"/>
      </p:ext>
    </p:extLst>
  </p:cSld>
  <p:clrMapOvr>
    <a:masterClrMapping/>
  </p:clrMapOvr>
  <p:transition>
    <p:wipe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 y="529258"/>
            <a:ext cx="9144000" cy="6461872"/>
          </a:xfrm>
          <a:prstGeom prst="rect">
            <a:avLst/>
          </a:prstGeom>
        </p:spPr>
      </p:pic>
    </p:spTree>
    <p:extLst>
      <p:ext uri="{BB962C8B-B14F-4D97-AF65-F5344CB8AC3E}">
        <p14:creationId xmlns:p14="http://schemas.microsoft.com/office/powerpoint/2010/main" val="2720897028"/>
      </p:ext>
    </p:extLst>
  </p:cSld>
  <p:clrMapOvr>
    <a:masterClrMapping/>
  </p:clrMapOvr>
  <p:transition>
    <p:wipe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 y="620688"/>
            <a:ext cx="9144000" cy="6463382"/>
          </a:xfrm>
          <a:prstGeom prst="rect">
            <a:avLst/>
          </a:prstGeom>
        </p:spPr>
      </p:pic>
    </p:spTree>
    <p:extLst>
      <p:ext uri="{BB962C8B-B14F-4D97-AF65-F5344CB8AC3E}">
        <p14:creationId xmlns:p14="http://schemas.microsoft.com/office/powerpoint/2010/main" val="4107285887"/>
      </p:ext>
    </p:extLst>
  </p:cSld>
  <p:clrMapOvr>
    <a:masterClrMapping/>
  </p:clrMapOvr>
  <p:transition>
    <p:wipe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692696"/>
            <a:ext cx="9144000" cy="6461872"/>
          </a:xfrm>
          <a:prstGeom prst="rect">
            <a:avLst/>
          </a:prstGeom>
        </p:spPr>
      </p:pic>
    </p:spTree>
    <p:extLst>
      <p:ext uri="{BB962C8B-B14F-4D97-AF65-F5344CB8AC3E}">
        <p14:creationId xmlns:p14="http://schemas.microsoft.com/office/powerpoint/2010/main" val="1049621644"/>
      </p:ext>
    </p:extLst>
  </p:cSld>
  <p:clrMapOvr>
    <a:masterClrMapping/>
  </p:clrMapOvr>
  <p:transition>
    <p:wipe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 y="548680"/>
            <a:ext cx="9144000" cy="6461872"/>
          </a:xfrm>
          <a:prstGeom prst="rect">
            <a:avLst/>
          </a:prstGeom>
        </p:spPr>
      </p:pic>
    </p:spTree>
    <p:extLst>
      <p:ext uri="{BB962C8B-B14F-4D97-AF65-F5344CB8AC3E}">
        <p14:creationId xmlns:p14="http://schemas.microsoft.com/office/powerpoint/2010/main" val="1113052543"/>
      </p:ext>
    </p:extLst>
  </p:cSld>
  <p:clrMapOvr>
    <a:masterClrMapping/>
  </p:clrMapOvr>
  <p:transition>
    <p:wipe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 y="548680"/>
            <a:ext cx="9144000" cy="6461872"/>
          </a:xfrm>
          <a:prstGeom prst="rect">
            <a:avLst/>
          </a:prstGeom>
        </p:spPr>
      </p:pic>
    </p:spTree>
    <p:extLst>
      <p:ext uri="{BB962C8B-B14F-4D97-AF65-F5344CB8AC3E}">
        <p14:creationId xmlns:p14="http://schemas.microsoft.com/office/powerpoint/2010/main" val="667045772"/>
      </p:ext>
    </p:extLst>
  </p:cSld>
  <p:clrMapOvr>
    <a:masterClrMapping/>
  </p:clrMapOvr>
  <p:transition>
    <p:wipe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620688"/>
            <a:ext cx="9144000" cy="6461872"/>
          </a:xfrm>
          <a:prstGeom prst="rect">
            <a:avLst/>
          </a:prstGeom>
        </p:spPr>
      </p:pic>
    </p:spTree>
    <p:extLst>
      <p:ext uri="{BB962C8B-B14F-4D97-AF65-F5344CB8AC3E}">
        <p14:creationId xmlns:p14="http://schemas.microsoft.com/office/powerpoint/2010/main" val="2710315628"/>
      </p:ext>
    </p:extLst>
  </p:cSld>
  <p:clrMapOvr>
    <a:masterClrMapping/>
  </p:clrMapOvr>
  <p:transition>
    <p:wipe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48680"/>
            <a:ext cx="9144000" cy="6461872"/>
          </a:xfrm>
          <a:prstGeom prst="rect">
            <a:avLst/>
          </a:prstGeom>
        </p:spPr>
      </p:pic>
    </p:spTree>
    <p:extLst>
      <p:ext uri="{BB962C8B-B14F-4D97-AF65-F5344CB8AC3E}">
        <p14:creationId xmlns:p14="http://schemas.microsoft.com/office/powerpoint/2010/main" val="770560079"/>
      </p:ext>
    </p:extLst>
  </p:cSld>
  <p:clrMapOvr>
    <a:masterClrMapping/>
  </p:clrMapOvr>
  <p:transition>
    <p:wipe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4"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488" y="620688"/>
            <a:ext cx="9144000" cy="6461872"/>
          </a:xfrm>
          <a:prstGeom prst="rect">
            <a:avLst/>
          </a:prstGeom>
        </p:spPr>
      </p:pic>
    </p:spTree>
    <p:extLst>
      <p:ext uri="{BB962C8B-B14F-4D97-AF65-F5344CB8AC3E}">
        <p14:creationId xmlns:p14="http://schemas.microsoft.com/office/powerpoint/2010/main" val="3812875981"/>
      </p:ext>
    </p:extLst>
  </p:cSld>
  <p:clrMapOvr>
    <a:masterClrMapping/>
  </p:clrMapOvr>
  <p:transition>
    <p:wipe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1" name="TextBox 10"/>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15" name="TextBox 14"/>
          <p:cNvSpPr txBox="1"/>
          <p:nvPr/>
        </p:nvSpPr>
        <p:spPr>
          <a:xfrm>
            <a:off x="2699792" y="6008042"/>
            <a:ext cx="5279992"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Shipyard – Build, Service Tug &amp; Barge</a:t>
            </a:r>
            <a:endParaRPr lang="en-SG" sz="2400" b="1" dirty="0">
              <a:solidFill>
                <a:srgbClr val="0000FF"/>
              </a:solidFill>
              <a:latin typeface="Times New Roman" pitchFamily="18" charset="0"/>
              <a:cs typeface="Times New Roman" pitchFamily="18" charset="0"/>
            </a:endParaRPr>
          </a:p>
        </p:txBody>
      </p:sp>
      <p:pic>
        <p:nvPicPr>
          <p:cNvPr id="63490" name="Picture 2" descr="_Pic10"/>
          <p:cNvPicPr>
            <a:picLocks noChangeAspect="1" noChangeArrowheads="1"/>
          </p:cNvPicPr>
          <p:nvPr/>
        </p:nvPicPr>
        <p:blipFill>
          <a:blip r:embed="rId3" cstate="print">
            <a:extLst>
              <a:ext uri="{28A0092B-C50C-407E-A947-70E740481C1C}">
                <a14:useLocalDpi xmlns:a14="http://schemas.microsoft.com/office/drawing/2010/main" val="0"/>
              </a:ext>
            </a:extLst>
          </a:blip>
          <a:srcRect l="36955" t="19144" r="2223" b="58186"/>
          <a:stretch>
            <a:fillRect/>
          </a:stretch>
        </p:blipFill>
        <p:spPr bwMode="auto">
          <a:xfrm>
            <a:off x="1314450" y="911540"/>
            <a:ext cx="6515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descr="_Pic12"/>
          <p:cNvPicPr>
            <a:picLocks noChangeAspect="1" noChangeArrowheads="1"/>
          </p:cNvPicPr>
          <p:nvPr/>
        </p:nvPicPr>
        <p:blipFill>
          <a:blip r:embed="rId4" cstate="print">
            <a:extLst>
              <a:ext uri="{28A0092B-C50C-407E-A947-70E740481C1C}">
                <a14:useLocalDpi xmlns:a14="http://schemas.microsoft.com/office/drawing/2010/main" val="0"/>
              </a:ext>
            </a:extLst>
          </a:blip>
          <a:srcRect l="61710" t="19144" r="1959" b="43576"/>
          <a:stretch>
            <a:fillRect/>
          </a:stretch>
        </p:blipFill>
        <p:spPr bwMode="auto">
          <a:xfrm>
            <a:off x="756692" y="2990346"/>
            <a:ext cx="3886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_Pic12"/>
          <p:cNvPicPr>
            <a:picLocks noChangeAspect="1" noChangeArrowheads="1"/>
          </p:cNvPicPr>
          <p:nvPr/>
        </p:nvPicPr>
        <p:blipFill>
          <a:blip r:embed="rId4" cstate="print">
            <a:extLst>
              <a:ext uri="{28A0092B-C50C-407E-A947-70E740481C1C}">
                <a14:useLocalDpi xmlns:a14="http://schemas.microsoft.com/office/drawing/2010/main" val="0"/>
              </a:ext>
            </a:extLst>
          </a:blip>
          <a:srcRect l="61621" t="58565" r="2138" b="3526"/>
          <a:stretch>
            <a:fillRect/>
          </a:stretch>
        </p:blipFill>
        <p:spPr bwMode="auto">
          <a:xfrm>
            <a:off x="4860032" y="2966533"/>
            <a:ext cx="38671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Users\Shawn\Pictures\Industrial\02.Sumber Samudra Makmu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5471571"/>
            <a:ext cx="1200178" cy="120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229503"/>
      </p:ext>
    </p:extLst>
  </p:cSld>
  <p:clrMapOvr>
    <a:masterClrMapping/>
  </p:clrMapOvr>
  <p:transition>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9"/>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6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552" y="-27384"/>
            <a:ext cx="9937104" cy="7452828"/>
          </a:xfrm>
          <a:prstGeom prst="rect">
            <a:avLst/>
          </a:prstGeom>
        </p:spPr>
      </p:pic>
      <p:sp>
        <p:nvSpPr>
          <p:cNvPr id="18435" name="Rectangle 11"/>
          <p:cNvSpPr>
            <a:spLocks noChangeArrowheads="1"/>
          </p:cNvSpPr>
          <p:nvPr/>
        </p:nvSpPr>
        <p:spPr bwMode="auto">
          <a:xfrm>
            <a:off x="827088" y="333375"/>
            <a:ext cx="2881312" cy="287338"/>
          </a:xfrm>
          <a:prstGeom prst="rect">
            <a:avLst/>
          </a:prstGeom>
          <a:noFill/>
          <a:ln w="9525">
            <a:noFill/>
            <a:miter lim="800000"/>
            <a:headEnd/>
            <a:tailEnd/>
          </a:ln>
        </p:spPr>
        <p:txBody>
          <a:bodyPr/>
          <a:lstStyle/>
          <a:p>
            <a:pPr algn="ctr"/>
            <a:r>
              <a:rPr lang="en-US" altLang="zh-CN" sz="1600" b="1" dirty="0">
                <a:solidFill>
                  <a:srgbClr val="0000FF"/>
                </a:solidFill>
                <a:latin typeface="Times New Roman" pitchFamily="18" charset="0"/>
              </a:rPr>
              <a:t>2020 Our Future, Our Growth</a:t>
            </a:r>
          </a:p>
          <a:p>
            <a:pPr algn="ctr"/>
            <a:endParaRPr lang="en-US" altLang="zh-CN" sz="1100" b="1" dirty="0">
              <a:solidFill>
                <a:srgbClr val="0000FF"/>
              </a:solidFill>
              <a:latin typeface="Times New Roman" pitchFamily="18" charset="0"/>
            </a:endParaRPr>
          </a:p>
        </p:txBody>
      </p:sp>
      <p:pic>
        <p:nvPicPr>
          <p:cNvPr id="18436" name="Picture 1" descr="C:\Users\ST\Pictures\Picture1.tif"/>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50825" y="188913"/>
            <a:ext cx="576263" cy="576262"/>
          </a:xfrm>
          <a:prstGeom prst="rect">
            <a:avLst/>
          </a:prstGeom>
          <a:noFill/>
          <a:ln w="9525">
            <a:noFill/>
            <a:miter lim="800000"/>
            <a:headEnd/>
            <a:tailEnd/>
          </a:ln>
        </p:spPr>
      </p:pic>
      <p:pic>
        <p:nvPicPr>
          <p:cNvPr id="2" name="Picture 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81954" y="4940752"/>
            <a:ext cx="735993" cy="73599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9437" y="2654598"/>
            <a:ext cx="829408" cy="770832"/>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2022" y="3194496"/>
            <a:ext cx="465340" cy="46534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83936" y="2926653"/>
            <a:ext cx="327581" cy="267843"/>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8551" y="4629485"/>
            <a:ext cx="354420" cy="239675"/>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1768" y="3560164"/>
            <a:ext cx="378498" cy="283470"/>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91506" y="4305413"/>
            <a:ext cx="351516" cy="253191"/>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35675" y="4629485"/>
            <a:ext cx="305673" cy="239675"/>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3622" y="4015948"/>
            <a:ext cx="308495" cy="250566"/>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95683" y="3484464"/>
            <a:ext cx="312865" cy="290798"/>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91134" y="3914474"/>
            <a:ext cx="333078" cy="271163"/>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72858" y="3517758"/>
            <a:ext cx="385663" cy="296281"/>
          </a:xfrm>
          <a:prstGeom prst="rect">
            <a:avLst/>
          </a:prstGeom>
        </p:spPr>
      </p:pic>
      <p:sp>
        <p:nvSpPr>
          <p:cNvPr id="3" name="Slide Number Placeholder 2"/>
          <p:cNvSpPr>
            <a:spLocks noGrp="1"/>
          </p:cNvSpPr>
          <p:nvPr>
            <p:ph type="sldNum" sz="quarter" idx="12"/>
          </p:nvPr>
        </p:nvSpPr>
        <p:spPr/>
        <p:txBody>
          <a:bodyPr/>
          <a:lstStyle/>
          <a:p>
            <a:pPr>
              <a:defRPr/>
            </a:pPr>
            <a:fld id="{80BCB0A5-19D5-41FA-A042-DB4DB0FBF564}" type="slidenum">
              <a:rPr lang="en-SG" smtClean="0"/>
              <a:pPr>
                <a:defRPr/>
              </a:pPr>
              <a:t>80</a:t>
            </a:fld>
            <a:endParaRPr lang="en-SG"/>
          </a:p>
        </p:txBody>
      </p:sp>
      <p:sp>
        <p:nvSpPr>
          <p:cNvPr id="22" name="Rectangle 9"/>
          <p:cNvSpPr>
            <a:spLocks noChangeArrowheads="1"/>
          </p:cNvSpPr>
          <p:nvPr/>
        </p:nvSpPr>
        <p:spPr bwMode="auto">
          <a:xfrm>
            <a:off x="229446" y="6378262"/>
            <a:ext cx="1655763" cy="304800"/>
          </a:xfrm>
          <a:prstGeom prst="rect">
            <a:avLst/>
          </a:prstGeom>
          <a:noFill/>
          <a:ln w="9525">
            <a:noFill/>
            <a:miter lim="800000"/>
            <a:headEnd/>
            <a:tailEnd/>
          </a:ln>
          <a:effectLst/>
        </p:spPr>
        <p:txBody>
          <a:bodyPr wrap="none">
            <a:spAutoFit/>
          </a:bodyPr>
          <a:lstStyle/>
          <a:p>
            <a:pPr fontAlgn="auto">
              <a:spcBef>
                <a:spcPts val="0"/>
              </a:spcBef>
              <a:spcAft>
                <a:spcPts val="0"/>
              </a:spcAft>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ea typeface="+mn-ea"/>
                <a:cs typeface="+mn-cs"/>
              </a:rPr>
              <a:t>www.united-oil.com</a:t>
            </a:r>
          </a:p>
        </p:txBody>
      </p:sp>
      <p:pic>
        <p:nvPicPr>
          <p:cNvPr id="4" name="Picture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36179" y="3668336"/>
            <a:ext cx="352402" cy="276832"/>
          </a:xfrm>
          <a:prstGeom prst="rect">
            <a:avLst/>
          </a:prstGeom>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40680" y="3925446"/>
            <a:ext cx="352137" cy="271163"/>
          </a:xfrm>
          <a:prstGeom prst="rect">
            <a:avLst/>
          </a:prstGeom>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04963" y="5649293"/>
            <a:ext cx="421197" cy="421197"/>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332747" y="4537898"/>
            <a:ext cx="303413" cy="293560"/>
          </a:xfrm>
          <a:prstGeom prst="rect">
            <a:avLst/>
          </a:prstGeom>
        </p:spPr>
      </p:pic>
      <p:pic>
        <p:nvPicPr>
          <p:cNvPr id="24" name="Picture 2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35133" y="4536974"/>
            <a:ext cx="314799" cy="294484"/>
          </a:xfrm>
          <a:prstGeom prst="rect">
            <a:avLst/>
          </a:prstGeom>
        </p:spPr>
      </p:pic>
      <p:pic>
        <p:nvPicPr>
          <p:cNvPr id="25" name="Picture 2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755185" y="3087857"/>
            <a:ext cx="296326" cy="296326"/>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65840" y="3508421"/>
            <a:ext cx="325634" cy="242024"/>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42481" y="3508421"/>
            <a:ext cx="266211" cy="266211"/>
          </a:xfrm>
          <a:prstGeom prst="rect">
            <a:avLst/>
          </a:prstGeom>
        </p:spPr>
      </p:pic>
      <p:pic>
        <p:nvPicPr>
          <p:cNvPr id="28" name="Picture 2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310497" y="3889648"/>
            <a:ext cx="306961" cy="306961"/>
          </a:xfrm>
          <a:prstGeom prst="rect">
            <a:avLst/>
          </a:prstGeom>
        </p:spPr>
      </p:pic>
      <p:sp>
        <p:nvSpPr>
          <p:cNvPr id="29" name="TextBox 28"/>
          <p:cNvSpPr txBox="1"/>
          <p:nvPr/>
        </p:nvSpPr>
        <p:spPr>
          <a:xfrm>
            <a:off x="5206147" y="4120480"/>
            <a:ext cx="593715" cy="215444"/>
          </a:xfrm>
          <a:prstGeom prst="rect">
            <a:avLst/>
          </a:prstGeom>
          <a:noFill/>
        </p:spPr>
        <p:txBody>
          <a:bodyPr wrap="square" rtlCol="0">
            <a:spAutoFit/>
          </a:bodyPr>
          <a:lstStyle/>
          <a:p>
            <a:r>
              <a:rPr lang="en-US" altLang="zh-CN" sz="800" dirty="0" smtClean="0"/>
              <a:t>Yemen</a:t>
            </a:r>
            <a:endParaRPr lang="en-SG" sz="800" dirty="0"/>
          </a:p>
        </p:txBody>
      </p:sp>
      <p:sp>
        <p:nvSpPr>
          <p:cNvPr id="30" name="TextBox 29"/>
          <p:cNvSpPr txBox="1"/>
          <p:nvPr/>
        </p:nvSpPr>
        <p:spPr>
          <a:xfrm>
            <a:off x="5331964" y="3710002"/>
            <a:ext cx="600682" cy="215444"/>
          </a:xfrm>
          <a:prstGeom prst="rect">
            <a:avLst/>
          </a:prstGeom>
          <a:noFill/>
        </p:spPr>
        <p:txBody>
          <a:bodyPr wrap="square" rtlCol="0">
            <a:spAutoFit/>
          </a:bodyPr>
          <a:lstStyle/>
          <a:p>
            <a:r>
              <a:rPr lang="en-US" altLang="zh-CN" sz="800" dirty="0" smtClean="0"/>
              <a:t>Bahrain</a:t>
            </a:r>
            <a:endParaRPr lang="en-SG" sz="800" dirty="0"/>
          </a:p>
        </p:txBody>
      </p:sp>
      <p:sp>
        <p:nvSpPr>
          <p:cNvPr id="31" name="TextBox 30"/>
          <p:cNvSpPr txBox="1"/>
          <p:nvPr/>
        </p:nvSpPr>
        <p:spPr>
          <a:xfrm>
            <a:off x="4931803" y="3699030"/>
            <a:ext cx="643616" cy="215444"/>
          </a:xfrm>
          <a:prstGeom prst="rect">
            <a:avLst/>
          </a:prstGeom>
          <a:noFill/>
        </p:spPr>
        <p:txBody>
          <a:bodyPr wrap="square" rtlCol="0">
            <a:spAutoFit/>
          </a:bodyPr>
          <a:lstStyle/>
          <a:p>
            <a:r>
              <a:rPr lang="en-US" altLang="zh-CN" sz="800" dirty="0" smtClean="0"/>
              <a:t>Lebanon</a:t>
            </a:r>
            <a:endParaRPr lang="en-SG" sz="800" dirty="0"/>
          </a:p>
        </p:txBody>
      </p:sp>
      <p:sp>
        <p:nvSpPr>
          <p:cNvPr id="18432" name="TextBox 18431"/>
          <p:cNvSpPr txBox="1"/>
          <p:nvPr/>
        </p:nvSpPr>
        <p:spPr>
          <a:xfrm>
            <a:off x="4629977" y="3316524"/>
            <a:ext cx="550967" cy="215444"/>
          </a:xfrm>
          <a:prstGeom prst="rect">
            <a:avLst/>
          </a:prstGeom>
          <a:noFill/>
        </p:spPr>
        <p:txBody>
          <a:bodyPr wrap="square" rtlCol="0">
            <a:spAutoFit/>
          </a:bodyPr>
          <a:lstStyle/>
          <a:p>
            <a:r>
              <a:rPr lang="en-US" altLang="zh-CN" sz="800" dirty="0" smtClean="0"/>
              <a:t>Cyprus</a:t>
            </a:r>
            <a:endParaRPr lang="en-SG" sz="800" dirty="0"/>
          </a:p>
        </p:txBody>
      </p:sp>
      <p:sp>
        <p:nvSpPr>
          <p:cNvPr id="18437" name="TextBox 18436"/>
          <p:cNvSpPr txBox="1"/>
          <p:nvPr/>
        </p:nvSpPr>
        <p:spPr>
          <a:xfrm>
            <a:off x="6361852" y="3235174"/>
            <a:ext cx="481664" cy="215444"/>
          </a:xfrm>
          <a:prstGeom prst="rect">
            <a:avLst/>
          </a:prstGeom>
          <a:noFill/>
        </p:spPr>
        <p:txBody>
          <a:bodyPr wrap="square" rtlCol="0">
            <a:spAutoFit/>
          </a:bodyPr>
          <a:lstStyle/>
          <a:p>
            <a:r>
              <a:rPr lang="en-US" sz="800" dirty="0" smtClean="0"/>
              <a:t>China</a:t>
            </a:r>
            <a:endParaRPr lang="en-SG" sz="800" dirty="0"/>
          </a:p>
        </p:txBody>
      </p:sp>
      <p:sp>
        <p:nvSpPr>
          <p:cNvPr id="18438" name="TextBox 18437"/>
          <p:cNvSpPr txBox="1"/>
          <p:nvPr/>
        </p:nvSpPr>
        <p:spPr>
          <a:xfrm>
            <a:off x="7771842" y="3514782"/>
            <a:ext cx="565628" cy="215444"/>
          </a:xfrm>
          <a:prstGeom prst="rect">
            <a:avLst/>
          </a:prstGeom>
          <a:noFill/>
        </p:spPr>
        <p:txBody>
          <a:bodyPr wrap="square" rtlCol="0">
            <a:spAutoFit/>
          </a:bodyPr>
          <a:lstStyle/>
          <a:p>
            <a:r>
              <a:rPr lang="en-US" sz="800" dirty="0" smtClean="0"/>
              <a:t>Japan</a:t>
            </a:r>
          </a:p>
        </p:txBody>
      </p:sp>
      <p:sp>
        <p:nvSpPr>
          <p:cNvPr id="18439" name="TextBox 18438"/>
          <p:cNvSpPr txBox="1"/>
          <p:nvPr/>
        </p:nvSpPr>
        <p:spPr>
          <a:xfrm>
            <a:off x="7619453" y="3135000"/>
            <a:ext cx="537007" cy="215444"/>
          </a:xfrm>
          <a:prstGeom prst="rect">
            <a:avLst/>
          </a:prstGeom>
          <a:noFill/>
        </p:spPr>
        <p:txBody>
          <a:bodyPr wrap="square" rtlCol="0">
            <a:spAutoFit/>
          </a:bodyPr>
          <a:lstStyle/>
          <a:p>
            <a:r>
              <a:rPr lang="en-US" sz="800" dirty="0" smtClean="0"/>
              <a:t>Korea</a:t>
            </a:r>
            <a:endParaRPr lang="en-SG" sz="800" dirty="0"/>
          </a:p>
        </p:txBody>
      </p:sp>
      <p:sp>
        <p:nvSpPr>
          <p:cNvPr id="18440" name="TextBox 18439"/>
          <p:cNvSpPr txBox="1"/>
          <p:nvPr/>
        </p:nvSpPr>
        <p:spPr>
          <a:xfrm>
            <a:off x="7323439" y="3710002"/>
            <a:ext cx="560150" cy="215444"/>
          </a:xfrm>
          <a:prstGeom prst="rect">
            <a:avLst/>
          </a:prstGeom>
          <a:noFill/>
        </p:spPr>
        <p:txBody>
          <a:bodyPr wrap="square" rtlCol="0">
            <a:spAutoFit/>
          </a:bodyPr>
          <a:lstStyle/>
          <a:p>
            <a:r>
              <a:rPr lang="en-US" sz="800" dirty="0" smtClean="0"/>
              <a:t>Taiwan</a:t>
            </a:r>
            <a:endParaRPr lang="en-SG" sz="800" dirty="0"/>
          </a:p>
        </p:txBody>
      </p:sp>
      <p:sp>
        <p:nvSpPr>
          <p:cNvPr id="18441" name="TextBox 18440"/>
          <p:cNvSpPr txBox="1"/>
          <p:nvPr/>
        </p:nvSpPr>
        <p:spPr>
          <a:xfrm>
            <a:off x="7397870" y="5529973"/>
            <a:ext cx="674528" cy="215444"/>
          </a:xfrm>
          <a:prstGeom prst="rect">
            <a:avLst/>
          </a:prstGeom>
          <a:noFill/>
        </p:spPr>
        <p:txBody>
          <a:bodyPr wrap="square" rtlCol="0">
            <a:spAutoFit/>
          </a:bodyPr>
          <a:lstStyle/>
          <a:p>
            <a:r>
              <a:rPr lang="en-US" sz="800" dirty="0" smtClean="0"/>
              <a:t>Australia</a:t>
            </a:r>
            <a:endParaRPr lang="en-SG" sz="800" dirty="0"/>
          </a:p>
        </p:txBody>
      </p:sp>
      <p:sp>
        <p:nvSpPr>
          <p:cNvPr id="18442" name="TextBox 18441"/>
          <p:cNvSpPr txBox="1"/>
          <p:nvPr/>
        </p:nvSpPr>
        <p:spPr>
          <a:xfrm>
            <a:off x="8234406" y="5979110"/>
            <a:ext cx="897336" cy="215444"/>
          </a:xfrm>
          <a:prstGeom prst="rect">
            <a:avLst/>
          </a:prstGeom>
          <a:noFill/>
        </p:spPr>
        <p:txBody>
          <a:bodyPr wrap="square" rtlCol="0">
            <a:spAutoFit/>
          </a:bodyPr>
          <a:lstStyle/>
          <a:p>
            <a:r>
              <a:rPr lang="en-US" sz="800" dirty="0" smtClean="0"/>
              <a:t>New Zealand</a:t>
            </a:r>
            <a:endParaRPr lang="en-SG" sz="800" dirty="0"/>
          </a:p>
        </p:txBody>
      </p:sp>
      <p:sp>
        <p:nvSpPr>
          <p:cNvPr id="18443" name="TextBox 18442"/>
          <p:cNvSpPr txBox="1"/>
          <p:nvPr/>
        </p:nvSpPr>
        <p:spPr>
          <a:xfrm>
            <a:off x="6482735" y="4833030"/>
            <a:ext cx="740191" cy="215444"/>
          </a:xfrm>
          <a:prstGeom prst="rect">
            <a:avLst/>
          </a:prstGeom>
          <a:noFill/>
        </p:spPr>
        <p:txBody>
          <a:bodyPr wrap="square" rtlCol="0">
            <a:spAutoFit/>
          </a:bodyPr>
          <a:lstStyle/>
          <a:p>
            <a:r>
              <a:rPr lang="en-US" sz="800" dirty="0" smtClean="0"/>
              <a:t>Singapore</a:t>
            </a:r>
            <a:endParaRPr lang="en-SG" sz="800" dirty="0"/>
          </a:p>
        </p:txBody>
      </p:sp>
      <p:sp>
        <p:nvSpPr>
          <p:cNvPr id="18444" name="TextBox 18443"/>
          <p:cNvSpPr txBox="1"/>
          <p:nvPr/>
        </p:nvSpPr>
        <p:spPr>
          <a:xfrm>
            <a:off x="6960266" y="4833030"/>
            <a:ext cx="723670" cy="215444"/>
          </a:xfrm>
          <a:prstGeom prst="rect">
            <a:avLst/>
          </a:prstGeom>
          <a:noFill/>
        </p:spPr>
        <p:txBody>
          <a:bodyPr wrap="square" rtlCol="0">
            <a:spAutoFit/>
          </a:bodyPr>
          <a:lstStyle/>
          <a:p>
            <a:r>
              <a:rPr lang="en-US" sz="800" dirty="0" smtClean="0"/>
              <a:t>Indonesia</a:t>
            </a:r>
            <a:endParaRPr lang="en-SG" sz="800" dirty="0"/>
          </a:p>
        </p:txBody>
      </p:sp>
      <p:sp>
        <p:nvSpPr>
          <p:cNvPr id="18445" name="TextBox 18444"/>
          <p:cNvSpPr txBox="1"/>
          <p:nvPr/>
        </p:nvSpPr>
        <p:spPr>
          <a:xfrm>
            <a:off x="6668520" y="4489130"/>
            <a:ext cx="589431" cy="215444"/>
          </a:xfrm>
          <a:prstGeom prst="rect">
            <a:avLst/>
          </a:prstGeom>
          <a:noFill/>
        </p:spPr>
        <p:txBody>
          <a:bodyPr wrap="square" rtlCol="0">
            <a:spAutoFit/>
          </a:bodyPr>
          <a:lstStyle/>
          <a:p>
            <a:r>
              <a:rPr lang="en-US" sz="800" dirty="0" smtClean="0"/>
              <a:t>Malaysia</a:t>
            </a:r>
            <a:endParaRPr lang="en-SG" sz="800" dirty="0"/>
          </a:p>
        </p:txBody>
      </p:sp>
      <p:sp>
        <p:nvSpPr>
          <p:cNvPr id="18446" name="TextBox 18445"/>
          <p:cNvSpPr txBox="1"/>
          <p:nvPr/>
        </p:nvSpPr>
        <p:spPr>
          <a:xfrm>
            <a:off x="7323439" y="4761438"/>
            <a:ext cx="1145683" cy="215444"/>
          </a:xfrm>
          <a:prstGeom prst="rect">
            <a:avLst/>
          </a:prstGeom>
          <a:noFill/>
        </p:spPr>
        <p:txBody>
          <a:bodyPr wrap="square" rtlCol="0">
            <a:spAutoFit/>
          </a:bodyPr>
          <a:lstStyle/>
          <a:p>
            <a:r>
              <a:rPr lang="en-US" sz="800" dirty="0" smtClean="0"/>
              <a:t>Papua New Guinea</a:t>
            </a:r>
            <a:endParaRPr lang="en-SG" sz="800" dirty="0"/>
          </a:p>
        </p:txBody>
      </p:sp>
      <p:sp>
        <p:nvSpPr>
          <p:cNvPr id="18447" name="TextBox 18446"/>
          <p:cNvSpPr txBox="1"/>
          <p:nvPr/>
        </p:nvSpPr>
        <p:spPr>
          <a:xfrm>
            <a:off x="8240416" y="4768066"/>
            <a:ext cx="960378" cy="215444"/>
          </a:xfrm>
          <a:prstGeom prst="rect">
            <a:avLst/>
          </a:prstGeom>
          <a:noFill/>
        </p:spPr>
        <p:txBody>
          <a:bodyPr wrap="square" rtlCol="0">
            <a:spAutoFit/>
          </a:bodyPr>
          <a:lstStyle/>
          <a:p>
            <a:r>
              <a:rPr lang="en-US" sz="800" dirty="0" smtClean="0"/>
              <a:t>Solomon Islands</a:t>
            </a:r>
            <a:endParaRPr lang="en-SG" sz="800" dirty="0"/>
          </a:p>
        </p:txBody>
      </p:sp>
      <p:sp>
        <p:nvSpPr>
          <p:cNvPr id="18448" name="TextBox 18447"/>
          <p:cNvSpPr txBox="1"/>
          <p:nvPr/>
        </p:nvSpPr>
        <p:spPr>
          <a:xfrm>
            <a:off x="6312380" y="4134238"/>
            <a:ext cx="647886" cy="215444"/>
          </a:xfrm>
          <a:prstGeom prst="rect">
            <a:avLst/>
          </a:prstGeom>
          <a:noFill/>
        </p:spPr>
        <p:txBody>
          <a:bodyPr wrap="square" rtlCol="0">
            <a:spAutoFit/>
          </a:bodyPr>
          <a:lstStyle/>
          <a:p>
            <a:r>
              <a:rPr lang="en-US" sz="800" dirty="0" smtClean="0"/>
              <a:t>Thailand</a:t>
            </a:r>
            <a:endParaRPr lang="en-SG" sz="800" dirty="0"/>
          </a:p>
        </p:txBody>
      </p:sp>
      <p:sp>
        <p:nvSpPr>
          <p:cNvPr id="18449" name="TextBox 18448"/>
          <p:cNvSpPr txBox="1"/>
          <p:nvPr/>
        </p:nvSpPr>
        <p:spPr>
          <a:xfrm>
            <a:off x="6907675" y="3741987"/>
            <a:ext cx="700551" cy="215444"/>
          </a:xfrm>
          <a:prstGeom prst="rect">
            <a:avLst/>
          </a:prstGeom>
          <a:noFill/>
        </p:spPr>
        <p:txBody>
          <a:bodyPr wrap="square" rtlCol="0">
            <a:spAutoFit/>
          </a:bodyPr>
          <a:lstStyle/>
          <a:p>
            <a:r>
              <a:rPr lang="en-US" sz="800" dirty="0" smtClean="0"/>
              <a:t>Vietnam</a:t>
            </a:r>
            <a:endParaRPr lang="en-SG" sz="800" dirty="0"/>
          </a:p>
        </p:txBody>
      </p:sp>
      <p:sp>
        <p:nvSpPr>
          <p:cNvPr id="18450" name="TextBox 18449"/>
          <p:cNvSpPr txBox="1"/>
          <p:nvPr/>
        </p:nvSpPr>
        <p:spPr>
          <a:xfrm>
            <a:off x="6700070" y="4135789"/>
            <a:ext cx="722199" cy="215444"/>
          </a:xfrm>
          <a:prstGeom prst="rect">
            <a:avLst/>
          </a:prstGeom>
          <a:noFill/>
        </p:spPr>
        <p:txBody>
          <a:bodyPr wrap="square" rtlCol="0">
            <a:spAutoFit/>
          </a:bodyPr>
          <a:lstStyle/>
          <a:p>
            <a:r>
              <a:rPr lang="en-US" sz="800" dirty="0" smtClean="0"/>
              <a:t>Cambodia</a:t>
            </a:r>
            <a:endParaRPr lang="en-SG" sz="800" dirty="0"/>
          </a:p>
        </p:txBody>
      </p:sp>
      <p:sp>
        <p:nvSpPr>
          <p:cNvPr id="18451" name="TextBox 18450"/>
          <p:cNvSpPr txBox="1"/>
          <p:nvPr/>
        </p:nvSpPr>
        <p:spPr>
          <a:xfrm>
            <a:off x="6482735" y="3763525"/>
            <a:ext cx="682955" cy="215444"/>
          </a:xfrm>
          <a:prstGeom prst="rect">
            <a:avLst/>
          </a:prstGeom>
          <a:noFill/>
        </p:spPr>
        <p:txBody>
          <a:bodyPr wrap="square" rtlCol="0">
            <a:spAutoFit/>
          </a:bodyPr>
          <a:lstStyle/>
          <a:p>
            <a:r>
              <a:rPr lang="en-US" sz="800" dirty="0" smtClean="0"/>
              <a:t>Myanmar</a:t>
            </a:r>
            <a:endParaRPr lang="en-SG" sz="800" dirty="0"/>
          </a:p>
        </p:txBody>
      </p:sp>
      <p:sp>
        <p:nvSpPr>
          <p:cNvPr id="18452" name="TextBox 18451"/>
          <p:cNvSpPr txBox="1"/>
          <p:nvPr/>
        </p:nvSpPr>
        <p:spPr>
          <a:xfrm>
            <a:off x="7096202" y="4220508"/>
            <a:ext cx="753434" cy="215444"/>
          </a:xfrm>
          <a:prstGeom prst="rect">
            <a:avLst/>
          </a:prstGeom>
          <a:noFill/>
        </p:spPr>
        <p:txBody>
          <a:bodyPr wrap="square" rtlCol="0">
            <a:spAutoFit/>
          </a:bodyPr>
          <a:lstStyle/>
          <a:p>
            <a:r>
              <a:rPr lang="en-US" altLang="zh-CN" sz="800" dirty="0" smtClean="0"/>
              <a:t>Philippines</a:t>
            </a:r>
            <a:endParaRPr lang="en-SG" sz="800" dirty="0"/>
          </a:p>
        </p:txBody>
      </p:sp>
      <p:sp>
        <p:nvSpPr>
          <p:cNvPr id="18453" name="TextBox 18452"/>
          <p:cNvSpPr txBox="1"/>
          <p:nvPr/>
        </p:nvSpPr>
        <p:spPr>
          <a:xfrm>
            <a:off x="5869029" y="3882492"/>
            <a:ext cx="799491" cy="215444"/>
          </a:xfrm>
          <a:prstGeom prst="rect">
            <a:avLst/>
          </a:prstGeom>
          <a:noFill/>
        </p:spPr>
        <p:txBody>
          <a:bodyPr wrap="square" rtlCol="0">
            <a:spAutoFit/>
          </a:bodyPr>
          <a:lstStyle/>
          <a:p>
            <a:r>
              <a:rPr lang="en-US" sz="800" dirty="0" smtClean="0"/>
              <a:t>Bangladesh</a:t>
            </a:r>
            <a:endParaRPr lang="en-SG" sz="800" dirty="0"/>
          </a:p>
        </p:txBody>
      </p:sp>
      <p:pic>
        <p:nvPicPr>
          <p:cNvPr id="6" name="Picture 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278564" y="4905766"/>
            <a:ext cx="349346" cy="317575"/>
          </a:xfrm>
          <a:prstGeom prst="rect">
            <a:avLst/>
          </a:prstGeom>
        </p:spPr>
      </p:pic>
      <p:sp>
        <p:nvSpPr>
          <p:cNvPr id="18454" name="TextBox 18453"/>
          <p:cNvSpPr txBox="1"/>
          <p:nvPr/>
        </p:nvSpPr>
        <p:spPr>
          <a:xfrm>
            <a:off x="8195992" y="5139471"/>
            <a:ext cx="546259" cy="338554"/>
          </a:xfrm>
          <a:prstGeom prst="rect">
            <a:avLst/>
          </a:prstGeom>
          <a:noFill/>
        </p:spPr>
        <p:txBody>
          <a:bodyPr wrap="square" rtlCol="0">
            <a:spAutoFit/>
          </a:bodyPr>
          <a:lstStyle/>
          <a:p>
            <a:r>
              <a:rPr lang="en-US" altLang="zh-CN" sz="800" dirty="0" smtClean="0">
                <a:latin typeface="Arial" panose="020B0604020202020204" pitchFamily="34" charset="0"/>
                <a:cs typeface="Arial" panose="020B0604020202020204" pitchFamily="34" charset="0"/>
              </a:rPr>
              <a:t>Samoa</a:t>
            </a:r>
            <a:endParaRPr lang="zh-CN" altLang="en-US" sz="800" dirty="0">
              <a:latin typeface="Arial" panose="020B0604020202020204" pitchFamily="34" charset="0"/>
              <a:cs typeface="Arial" panose="020B0604020202020204" pitchFamily="34" charset="0"/>
            </a:endParaRPr>
          </a:p>
          <a:p>
            <a:endParaRPr lang="en-SG" sz="800" dirty="0"/>
          </a:p>
        </p:txBody>
      </p:sp>
      <p:pic>
        <p:nvPicPr>
          <p:cNvPr id="18455" name="Picture 1845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714388" y="4895628"/>
            <a:ext cx="327926" cy="305691"/>
          </a:xfrm>
          <a:prstGeom prst="rect">
            <a:avLst/>
          </a:prstGeom>
        </p:spPr>
      </p:pic>
      <p:sp>
        <p:nvSpPr>
          <p:cNvPr id="18456" name="TextBox 18455"/>
          <p:cNvSpPr txBox="1"/>
          <p:nvPr/>
        </p:nvSpPr>
        <p:spPr>
          <a:xfrm>
            <a:off x="8683074" y="5139471"/>
            <a:ext cx="517720" cy="461665"/>
          </a:xfrm>
          <a:prstGeom prst="rect">
            <a:avLst/>
          </a:prstGeom>
          <a:noFill/>
        </p:spPr>
        <p:txBody>
          <a:bodyPr wrap="square" rtlCol="0">
            <a:spAutoFit/>
          </a:bodyPr>
          <a:lstStyle/>
          <a:p>
            <a:r>
              <a:rPr lang="en-US" altLang="zh-CN" sz="800" dirty="0" smtClean="0"/>
              <a:t>Fiji Islands</a:t>
            </a:r>
            <a:endParaRPr lang="zh-CN" altLang="en-US" sz="800" dirty="0"/>
          </a:p>
          <a:p>
            <a:endParaRPr lang="en-SG" sz="800" dirty="0"/>
          </a:p>
        </p:txBody>
      </p:sp>
      <p:pic>
        <p:nvPicPr>
          <p:cNvPr id="18457" name="Picture 1845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692465" y="4489130"/>
            <a:ext cx="358506" cy="278936"/>
          </a:xfrm>
          <a:prstGeom prst="rect">
            <a:avLst/>
          </a:prstGeom>
        </p:spPr>
      </p:pic>
      <p:sp>
        <p:nvSpPr>
          <p:cNvPr id="18458" name="TextBox 18457"/>
          <p:cNvSpPr txBox="1"/>
          <p:nvPr/>
        </p:nvSpPr>
        <p:spPr>
          <a:xfrm>
            <a:off x="4635275" y="4684216"/>
            <a:ext cx="536145" cy="215444"/>
          </a:xfrm>
          <a:prstGeom prst="rect">
            <a:avLst/>
          </a:prstGeom>
          <a:noFill/>
        </p:spPr>
        <p:txBody>
          <a:bodyPr wrap="square" rtlCol="0">
            <a:spAutoFit/>
          </a:bodyPr>
          <a:lstStyle/>
          <a:p>
            <a:r>
              <a:rPr lang="en-US" altLang="zh-CN" sz="800" dirty="0" smtClean="0"/>
              <a:t>Congo</a:t>
            </a:r>
            <a:endParaRPr lang="zh-CN" altLang="en-US" sz="800" dirty="0"/>
          </a:p>
        </p:txBody>
      </p:sp>
      <p:pic>
        <p:nvPicPr>
          <p:cNvPr id="18460" name="Picture 18459"/>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6377" y="2218200"/>
            <a:ext cx="584231" cy="519962"/>
          </a:xfrm>
          <a:prstGeom prst="rect">
            <a:avLst/>
          </a:prstGeom>
        </p:spPr>
      </p:pic>
      <p:sp>
        <p:nvSpPr>
          <p:cNvPr id="18461" name="TextBox 18460"/>
          <p:cNvSpPr txBox="1"/>
          <p:nvPr/>
        </p:nvSpPr>
        <p:spPr>
          <a:xfrm>
            <a:off x="5932646" y="2630440"/>
            <a:ext cx="649121" cy="215444"/>
          </a:xfrm>
          <a:prstGeom prst="rect">
            <a:avLst/>
          </a:prstGeom>
          <a:noFill/>
        </p:spPr>
        <p:txBody>
          <a:bodyPr wrap="square" rtlCol="0">
            <a:spAutoFit/>
          </a:bodyPr>
          <a:lstStyle/>
          <a:p>
            <a:r>
              <a:rPr lang="en-US" sz="800" dirty="0" smtClean="0"/>
              <a:t>Russia</a:t>
            </a:r>
            <a:endParaRPr lang="en-SG" sz="800" dirty="0"/>
          </a:p>
        </p:txBody>
      </p:sp>
      <p:pic>
        <p:nvPicPr>
          <p:cNvPr id="18462" name="Picture 1846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788589" y="3420674"/>
            <a:ext cx="336636" cy="335213"/>
          </a:xfrm>
          <a:prstGeom prst="rect">
            <a:avLst/>
          </a:prstGeom>
        </p:spPr>
      </p:pic>
      <p:sp>
        <p:nvSpPr>
          <p:cNvPr id="18463" name="TextBox 18462"/>
          <p:cNvSpPr txBox="1"/>
          <p:nvPr/>
        </p:nvSpPr>
        <p:spPr>
          <a:xfrm>
            <a:off x="5678587" y="3668902"/>
            <a:ext cx="602185" cy="215444"/>
          </a:xfrm>
          <a:prstGeom prst="rect">
            <a:avLst/>
          </a:prstGeom>
          <a:noFill/>
        </p:spPr>
        <p:txBody>
          <a:bodyPr wrap="square" rtlCol="0">
            <a:spAutoFit/>
          </a:bodyPr>
          <a:lstStyle/>
          <a:p>
            <a:r>
              <a:rPr lang="en-US" sz="800" dirty="0" smtClean="0"/>
              <a:t>Pakistan</a:t>
            </a:r>
            <a:endParaRPr lang="en-SG" sz="800" dirty="0"/>
          </a:p>
        </p:txBody>
      </p:sp>
      <p:pic>
        <p:nvPicPr>
          <p:cNvPr id="66" name="Picture 65"/>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71802" y="4038354"/>
            <a:ext cx="448038" cy="336029"/>
          </a:xfrm>
          <a:prstGeom prst="rect">
            <a:avLst/>
          </a:prstGeom>
        </p:spPr>
      </p:pic>
      <p:sp>
        <p:nvSpPr>
          <p:cNvPr id="67" name="TextBox 66"/>
          <p:cNvSpPr txBox="1"/>
          <p:nvPr/>
        </p:nvSpPr>
        <p:spPr>
          <a:xfrm>
            <a:off x="4071802" y="4277300"/>
            <a:ext cx="515610" cy="215444"/>
          </a:xfrm>
          <a:prstGeom prst="rect">
            <a:avLst/>
          </a:prstGeom>
          <a:noFill/>
        </p:spPr>
        <p:txBody>
          <a:bodyPr wrap="square" rtlCol="0">
            <a:spAutoFit/>
          </a:bodyPr>
          <a:lstStyle/>
          <a:p>
            <a:r>
              <a:rPr lang="en-US" sz="800" dirty="0" smtClean="0"/>
              <a:t>Ghana</a:t>
            </a:r>
            <a:endParaRPr lang="en-SG" sz="800" dirty="0"/>
          </a:p>
        </p:txBody>
      </p:sp>
      <p:pic>
        <p:nvPicPr>
          <p:cNvPr id="68" name="Picture 67"/>
          <p:cNvPicPr>
            <a:picLocks noChangeAspect="1"/>
          </p:cNvPicPr>
          <p:nvPr/>
        </p:nvPicPr>
        <p:blipFill>
          <a:blip r:embed="rId33" cstate="print">
            <a:clrChange>
              <a:clrFrom>
                <a:srgbClr val="FFFFFF">
                  <a:alpha val="2353"/>
                </a:srgbClr>
              </a:clrFrom>
              <a:clrTo>
                <a:srgbClr val="FFFFFF">
                  <a:alpha val="0"/>
                </a:srgbClr>
              </a:clrTo>
            </a:clrChange>
            <a:extLst>
              <a:ext uri="{28A0092B-C50C-407E-A947-70E740481C1C}">
                <a14:useLocalDpi xmlns:a14="http://schemas.microsoft.com/office/drawing/2010/main" val="0"/>
              </a:ext>
            </a:extLst>
          </a:blip>
          <a:stretch>
            <a:fillRect/>
          </a:stretch>
        </p:blipFill>
        <p:spPr>
          <a:xfrm>
            <a:off x="4550885" y="4083094"/>
            <a:ext cx="320833" cy="320833"/>
          </a:xfrm>
          <a:prstGeom prst="rect">
            <a:avLst/>
          </a:prstGeom>
        </p:spPr>
      </p:pic>
      <p:sp>
        <p:nvSpPr>
          <p:cNvPr id="69" name="TextBox 68"/>
          <p:cNvSpPr txBox="1"/>
          <p:nvPr/>
        </p:nvSpPr>
        <p:spPr>
          <a:xfrm>
            <a:off x="4475424" y="4324286"/>
            <a:ext cx="493840" cy="215444"/>
          </a:xfrm>
          <a:prstGeom prst="rect">
            <a:avLst/>
          </a:prstGeom>
          <a:noFill/>
        </p:spPr>
        <p:txBody>
          <a:bodyPr wrap="square" rtlCol="0">
            <a:spAutoFit/>
          </a:bodyPr>
          <a:lstStyle/>
          <a:p>
            <a:r>
              <a:rPr lang="en-US" sz="800" dirty="0" smtClean="0"/>
              <a:t>Gabon</a:t>
            </a:r>
            <a:endParaRPr lang="en-SG" sz="800" dirty="0"/>
          </a:p>
        </p:txBody>
      </p:sp>
      <p:pic>
        <p:nvPicPr>
          <p:cNvPr id="70" name="Picture 69"/>
          <p:cNvPicPr>
            <a:picLocks noChangeAspect="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0678" y="3150679"/>
            <a:ext cx="457728" cy="343296"/>
          </a:xfrm>
          <a:prstGeom prst="rect">
            <a:avLst/>
          </a:prstGeom>
        </p:spPr>
      </p:pic>
      <p:sp>
        <p:nvSpPr>
          <p:cNvPr id="71" name="TextBox 70"/>
          <p:cNvSpPr txBox="1"/>
          <p:nvPr/>
        </p:nvSpPr>
        <p:spPr>
          <a:xfrm>
            <a:off x="6852830" y="3344720"/>
            <a:ext cx="493424" cy="215444"/>
          </a:xfrm>
          <a:prstGeom prst="rect">
            <a:avLst/>
          </a:prstGeom>
          <a:noFill/>
        </p:spPr>
        <p:txBody>
          <a:bodyPr wrap="square" rtlCol="0">
            <a:spAutoFit/>
          </a:bodyPr>
          <a:lstStyle/>
          <a:p>
            <a:r>
              <a:rPr lang="en-US" sz="800" dirty="0" smtClean="0"/>
              <a:t>Macau</a:t>
            </a:r>
            <a:endParaRPr lang="en-SG" sz="800" dirty="0"/>
          </a:p>
        </p:txBody>
      </p:sp>
      <p:pic>
        <p:nvPicPr>
          <p:cNvPr id="72" name="Picture 71"/>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49285" y="3126665"/>
            <a:ext cx="405663" cy="304247"/>
          </a:xfrm>
          <a:prstGeom prst="rect">
            <a:avLst/>
          </a:prstGeom>
        </p:spPr>
      </p:pic>
      <p:sp>
        <p:nvSpPr>
          <p:cNvPr id="73" name="TextBox 72"/>
          <p:cNvSpPr txBox="1"/>
          <p:nvPr/>
        </p:nvSpPr>
        <p:spPr>
          <a:xfrm>
            <a:off x="7205037" y="3316524"/>
            <a:ext cx="755094" cy="215444"/>
          </a:xfrm>
          <a:prstGeom prst="rect">
            <a:avLst/>
          </a:prstGeom>
          <a:noFill/>
        </p:spPr>
        <p:txBody>
          <a:bodyPr wrap="square" rtlCol="0">
            <a:spAutoFit/>
          </a:bodyPr>
          <a:lstStyle/>
          <a:p>
            <a:r>
              <a:rPr lang="en-US" sz="800" dirty="0" smtClean="0"/>
              <a:t>Hong Kong</a:t>
            </a:r>
            <a:endParaRPr lang="en-SG" sz="800" dirty="0"/>
          </a:p>
        </p:txBody>
      </p:sp>
      <p:pic>
        <p:nvPicPr>
          <p:cNvPr id="74" name="Picture 73"/>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099437" y="4150015"/>
            <a:ext cx="341443" cy="271384"/>
          </a:xfrm>
          <a:prstGeom prst="rect">
            <a:avLst/>
          </a:prstGeom>
        </p:spPr>
      </p:pic>
      <p:sp>
        <p:nvSpPr>
          <p:cNvPr id="75" name="TextBox 74"/>
          <p:cNvSpPr txBox="1"/>
          <p:nvPr/>
        </p:nvSpPr>
        <p:spPr>
          <a:xfrm>
            <a:off x="5979680" y="4374383"/>
            <a:ext cx="714279" cy="215444"/>
          </a:xfrm>
          <a:prstGeom prst="rect">
            <a:avLst/>
          </a:prstGeom>
          <a:noFill/>
        </p:spPr>
        <p:txBody>
          <a:bodyPr wrap="square" rtlCol="0">
            <a:spAutoFit/>
          </a:bodyPr>
          <a:lstStyle/>
          <a:p>
            <a:r>
              <a:rPr lang="en-US" sz="800" dirty="0" smtClean="0"/>
              <a:t>Sri Lanka</a:t>
            </a:r>
            <a:endParaRPr lang="en-SG" sz="800" dirty="0"/>
          </a:p>
        </p:txBody>
      </p:sp>
      <p:sp>
        <p:nvSpPr>
          <p:cNvPr id="77" name="TextBox 76"/>
          <p:cNvSpPr txBox="1"/>
          <p:nvPr/>
        </p:nvSpPr>
        <p:spPr>
          <a:xfrm>
            <a:off x="0" y="2780928"/>
            <a:ext cx="1311578" cy="2062103"/>
          </a:xfrm>
          <a:prstGeom prst="rect">
            <a:avLst/>
          </a:prstGeom>
          <a:noFill/>
        </p:spPr>
        <p:txBody>
          <a:bodyPr wrap="none" rtlCol="0">
            <a:spAutoFit/>
          </a:bodyPr>
          <a:lstStyle/>
          <a:p>
            <a:pPr marL="228600" indent="-228600">
              <a:buAutoNum type="arabicPeriod"/>
            </a:pPr>
            <a:r>
              <a:rPr lang="en-US" sz="800" dirty="0" smtClean="0"/>
              <a:t>Myanmar</a:t>
            </a:r>
          </a:p>
          <a:p>
            <a:pPr marL="228600" indent="-228600">
              <a:buAutoNum type="arabicPeriod"/>
            </a:pPr>
            <a:r>
              <a:rPr lang="en-US" sz="800" dirty="0" smtClean="0"/>
              <a:t>Singapore</a:t>
            </a:r>
          </a:p>
          <a:p>
            <a:pPr marL="228600" indent="-228600">
              <a:buAutoNum type="arabicPeriod"/>
            </a:pPr>
            <a:r>
              <a:rPr lang="en-US" sz="800" dirty="0" smtClean="0"/>
              <a:t>Malaysia</a:t>
            </a:r>
          </a:p>
          <a:p>
            <a:pPr marL="228600" indent="-228600">
              <a:buAutoNum type="arabicPeriod"/>
            </a:pPr>
            <a:r>
              <a:rPr lang="en-US" sz="800" dirty="0" smtClean="0"/>
              <a:t>Australia</a:t>
            </a:r>
          </a:p>
          <a:p>
            <a:pPr marL="228600" indent="-228600">
              <a:buAutoNum type="arabicPeriod"/>
            </a:pPr>
            <a:r>
              <a:rPr lang="en-US" sz="800" dirty="0" smtClean="0"/>
              <a:t>Russia</a:t>
            </a:r>
          </a:p>
          <a:p>
            <a:pPr marL="228600" indent="-228600">
              <a:buAutoNum type="arabicPeriod"/>
            </a:pPr>
            <a:r>
              <a:rPr lang="en-US" sz="800" dirty="0" smtClean="0"/>
              <a:t>Bangladesh</a:t>
            </a:r>
          </a:p>
          <a:p>
            <a:pPr marL="228600" indent="-228600">
              <a:buAutoNum type="arabicPeriod"/>
            </a:pPr>
            <a:r>
              <a:rPr lang="en-US" sz="800" dirty="0" smtClean="0"/>
              <a:t>China</a:t>
            </a:r>
          </a:p>
          <a:p>
            <a:pPr marL="228600" indent="-228600">
              <a:buAutoNum type="arabicPeriod"/>
            </a:pPr>
            <a:r>
              <a:rPr lang="en-US" sz="800" dirty="0" smtClean="0"/>
              <a:t>Sri  Lanka</a:t>
            </a:r>
          </a:p>
          <a:p>
            <a:pPr marL="228600" indent="-228600">
              <a:buAutoNum type="arabicPeriod"/>
            </a:pPr>
            <a:r>
              <a:rPr lang="en-US" sz="800" dirty="0" smtClean="0"/>
              <a:t>Indonesia</a:t>
            </a:r>
          </a:p>
          <a:p>
            <a:pPr marL="228600" indent="-228600">
              <a:buAutoNum type="arabicPeriod"/>
            </a:pPr>
            <a:r>
              <a:rPr lang="en-US" sz="800" dirty="0" smtClean="0"/>
              <a:t>Philippines</a:t>
            </a:r>
          </a:p>
          <a:p>
            <a:pPr marL="228600" indent="-228600">
              <a:buAutoNum type="arabicPeriod"/>
            </a:pPr>
            <a:r>
              <a:rPr lang="en-US" sz="800" dirty="0" smtClean="0"/>
              <a:t>Vietnam</a:t>
            </a:r>
          </a:p>
          <a:p>
            <a:pPr marL="228600" indent="-228600">
              <a:buAutoNum type="arabicPeriod"/>
            </a:pPr>
            <a:r>
              <a:rPr lang="en-US" sz="800" dirty="0" smtClean="0"/>
              <a:t>Cyprus</a:t>
            </a:r>
          </a:p>
          <a:p>
            <a:pPr marL="228600" indent="-228600">
              <a:buAutoNum type="arabicPeriod"/>
            </a:pPr>
            <a:r>
              <a:rPr lang="en-US" sz="800" dirty="0" smtClean="0"/>
              <a:t>Bahrain</a:t>
            </a:r>
          </a:p>
          <a:p>
            <a:pPr marL="228600" indent="-228600">
              <a:buAutoNum type="arabicPeriod"/>
            </a:pPr>
            <a:r>
              <a:rPr lang="en-US" sz="800" dirty="0" smtClean="0"/>
              <a:t>Lebanon</a:t>
            </a:r>
          </a:p>
          <a:p>
            <a:pPr marL="228600" indent="-228600">
              <a:buAutoNum type="arabicPeriod"/>
            </a:pPr>
            <a:r>
              <a:rPr lang="en-US" sz="800" dirty="0" smtClean="0"/>
              <a:t>Pakistan</a:t>
            </a:r>
          </a:p>
          <a:p>
            <a:pPr marL="228600" indent="-228600">
              <a:buAutoNum type="arabicPeriod"/>
            </a:pPr>
            <a:r>
              <a:rPr lang="en-US" sz="800" dirty="0" smtClean="0"/>
              <a:t>Papua New Guinea</a:t>
            </a:r>
            <a:endParaRPr lang="en-SG" sz="800" dirty="0"/>
          </a:p>
        </p:txBody>
      </p:sp>
      <p:sp>
        <p:nvSpPr>
          <p:cNvPr id="80" name="TextBox 79"/>
          <p:cNvSpPr txBox="1"/>
          <p:nvPr/>
        </p:nvSpPr>
        <p:spPr>
          <a:xfrm>
            <a:off x="1403648" y="2780928"/>
            <a:ext cx="1120820" cy="1938992"/>
          </a:xfrm>
          <a:prstGeom prst="rect">
            <a:avLst/>
          </a:prstGeom>
          <a:noFill/>
        </p:spPr>
        <p:txBody>
          <a:bodyPr wrap="none" rtlCol="0">
            <a:spAutoFit/>
          </a:bodyPr>
          <a:lstStyle/>
          <a:p>
            <a:r>
              <a:rPr lang="en-US" sz="800" dirty="0" smtClean="0"/>
              <a:t>17. Taiwan</a:t>
            </a:r>
          </a:p>
          <a:p>
            <a:r>
              <a:rPr lang="en-US" sz="800" dirty="0" smtClean="0"/>
              <a:t>18. Hong Kong</a:t>
            </a:r>
          </a:p>
          <a:p>
            <a:r>
              <a:rPr lang="en-US" sz="800" dirty="0" smtClean="0"/>
              <a:t>19. Macau</a:t>
            </a:r>
          </a:p>
          <a:p>
            <a:r>
              <a:rPr lang="en-US" sz="800" dirty="0" smtClean="0"/>
              <a:t>20. Thailand</a:t>
            </a:r>
          </a:p>
          <a:p>
            <a:r>
              <a:rPr lang="en-US" sz="800" dirty="0" smtClean="0"/>
              <a:t>21. Cambodia</a:t>
            </a:r>
          </a:p>
          <a:p>
            <a:r>
              <a:rPr lang="en-US" sz="800" dirty="0" smtClean="0"/>
              <a:t>22. Korea</a:t>
            </a:r>
          </a:p>
          <a:p>
            <a:r>
              <a:rPr lang="en-US" sz="800" dirty="0" smtClean="0"/>
              <a:t>23. Japan</a:t>
            </a:r>
          </a:p>
          <a:p>
            <a:r>
              <a:rPr lang="en-US" sz="800" dirty="0" smtClean="0"/>
              <a:t>24. Solomon Islands</a:t>
            </a:r>
          </a:p>
          <a:p>
            <a:r>
              <a:rPr lang="en-US" sz="800" dirty="0" smtClean="0"/>
              <a:t>25. Samoa</a:t>
            </a:r>
          </a:p>
          <a:p>
            <a:r>
              <a:rPr lang="en-US" sz="800" dirty="0" smtClean="0"/>
              <a:t>26. Fiji Islands</a:t>
            </a:r>
          </a:p>
          <a:p>
            <a:r>
              <a:rPr lang="en-US" sz="800" dirty="0" smtClean="0"/>
              <a:t>27. Yemen</a:t>
            </a:r>
          </a:p>
          <a:p>
            <a:r>
              <a:rPr lang="en-US" sz="800" dirty="0" smtClean="0"/>
              <a:t>28. Congo</a:t>
            </a:r>
          </a:p>
          <a:p>
            <a:r>
              <a:rPr lang="en-US" sz="800" dirty="0" smtClean="0"/>
              <a:t>29. Gabon</a:t>
            </a:r>
          </a:p>
          <a:p>
            <a:r>
              <a:rPr lang="en-US" sz="800" dirty="0" smtClean="0"/>
              <a:t>30. Ghana</a:t>
            </a:r>
          </a:p>
          <a:p>
            <a:r>
              <a:rPr lang="en-US" sz="800" dirty="0" smtClean="0"/>
              <a:t>31. New Zealand</a:t>
            </a:r>
            <a:endParaRPr lang="en-SG" sz="800" dirty="0"/>
          </a:p>
        </p:txBody>
      </p:sp>
      <p:sp>
        <p:nvSpPr>
          <p:cNvPr id="81" name="TextBox 80"/>
          <p:cNvSpPr txBox="1"/>
          <p:nvPr/>
        </p:nvSpPr>
        <p:spPr>
          <a:xfrm>
            <a:off x="1907704" y="1268760"/>
            <a:ext cx="2694007" cy="369332"/>
          </a:xfrm>
          <a:prstGeom prst="rect">
            <a:avLst/>
          </a:prstGeom>
          <a:noFill/>
        </p:spPr>
        <p:txBody>
          <a:bodyPr wrap="none" rtlCol="0">
            <a:spAutoFit/>
          </a:bodyPr>
          <a:lstStyle/>
          <a:p>
            <a:r>
              <a:rPr lang="en-US" b="1" i="1" dirty="0" smtClean="0"/>
              <a:t>UNITED OIL MARKETS</a:t>
            </a:r>
            <a:endParaRPr lang="en-SG" b="1" i="1" dirty="0"/>
          </a:p>
        </p:txBody>
      </p:sp>
      <p:sp>
        <p:nvSpPr>
          <p:cNvPr id="82" name="TextBox 81"/>
          <p:cNvSpPr txBox="1"/>
          <p:nvPr/>
        </p:nvSpPr>
        <p:spPr>
          <a:xfrm>
            <a:off x="179512" y="5157192"/>
            <a:ext cx="2219390" cy="646331"/>
          </a:xfrm>
          <a:prstGeom prst="rect">
            <a:avLst/>
          </a:prstGeom>
          <a:noFill/>
        </p:spPr>
        <p:txBody>
          <a:bodyPr wrap="none" rtlCol="0">
            <a:spAutoFit/>
          </a:bodyPr>
          <a:lstStyle/>
          <a:p>
            <a:r>
              <a:rPr lang="en-US" b="1" dirty="0" smtClean="0"/>
              <a:t>Total: 31 countries</a:t>
            </a:r>
            <a:endParaRPr lang="en-SG" b="1" dirty="0" smtClean="0"/>
          </a:p>
          <a:p>
            <a:endParaRPr lang="en-SG" dirty="0"/>
          </a:p>
        </p:txBody>
      </p:sp>
    </p:spTree>
    <p:extLst>
      <p:ext uri="{BB962C8B-B14F-4D97-AF65-F5344CB8AC3E}">
        <p14:creationId xmlns:p14="http://schemas.microsoft.com/office/powerpoint/2010/main" val="4027692092"/>
      </p:ext>
    </p:extLst>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pic>
        <p:nvPicPr>
          <p:cNvPr id="10"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1756" y="205855"/>
            <a:ext cx="4420485" cy="11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15816" y="2958873"/>
            <a:ext cx="3757891" cy="954107"/>
          </a:xfrm>
          <a:prstGeom prst="rect">
            <a:avLst/>
          </a:prstGeom>
        </p:spPr>
        <p:txBody>
          <a:bodyPr wrap="square">
            <a:spAutoFit/>
          </a:bodyPr>
          <a:lstStyle/>
          <a:p>
            <a:r>
              <a:rPr lang="en-US" sz="2800" b="1" dirty="0">
                <a:latin typeface="Arial" panose="020B0604020202020204" pitchFamily="34" charset="0"/>
                <a:ea typeface="SimSun" panose="02010600030101010101" pitchFamily="2" charset="-122"/>
                <a:cs typeface="Arial" panose="020B0604020202020204" pitchFamily="34" charset="0"/>
              </a:rPr>
              <a:t>THANK </a:t>
            </a:r>
            <a:r>
              <a:rPr lang="en-US" sz="2800" b="1" dirty="0" smtClean="0">
                <a:latin typeface="Arial" panose="020B0604020202020204" pitchFamily="34" charset="0"/>
                <a:ea typeface="SimSun" panose="02010600030101010101" pitchFamily="2" charset="-122"/>
                <a:cs typeface="Arial" panose="020B0604020202020204" pitchFamily="34" charset="0"/>
              </a:rPr>
              <a:t>YOU FOR YOUR ATTENTION </a:t>
            </a:r>
            <a:endParaRPr lang="en-SG" sz="2800" b="1" dirty="0">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753512596"/>
      </p:ext>
    </p:extLst>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13855"/>
            <a:ext cx="914399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a:spLocks noChangeArrowheads="1"/>
          </p:cNvSpPr>
          <p:nvPr/>
        </p:nvSpPr>
        <p:spPr bwMode="auto">
          <a:xfrm>
            <a:off x="7239000" y="6400800"/>
            <a:ext cx="1655763" cy="304800"/>
          </a:xfrm>
          <a:prstGeom prst="rect">
            <a:avLst/>
          </a:prstGeom>
          <a:noFill/>
          <a:ln w="9525">
            <a:noFill/>
            <a:miter lim="800000"/>
            <a:headEnd/>
            <a:tailEnd/>
          </a:ln>
          <a:effectLst/>
        </p:spPr>
        <p:txBody>
          <a:bodyPr wrap="none">
            <a:spAutoFit/>
          </a:bodyPr>
          <a:lstStyle/>
          <a:p>
            <a:pPr>
              <a:lnSpc>
                <a:spcPct val="100000"/>
              </a:lnSpc>
              <a:buClr>
                <a:schemeClr val="accent2"/>
              </a:buClr>
              <a:buSzPct val="80000"/>
              <a:buFont typeface="Wingdings" pitchFamily="2" charset="2"/>
              <a:buNone/>
              <a:defRPr/>
            </a:pPr>
            <a:r>
              <a:rPr lang="en-US" sz="1400" dirty="0">
                <a:solidFill>
                  <a:srgbClr val="000000"/>
                </a:solidFill>
                <a:effectLst>
                  <a:outerShdw blurRad="38100" dist="38100" dir="2700000" algn="tl">
                    <a:srgbClr val="FFFFFF"/>
                  </a:outerShdw>
                </a:effectLst>
                <a:latin typeface="Times New Roman"/>
              </a:rPr>
              <a:t>www.united-oil.com</a:t>
            </a:r>
          </a:p>
        </p:txBody>
      </p:sp>
      <p:sp>
        <p:nvSpPr>
          <p:cNvPr id="11" name="TextBox 10"/>
          <p:cNvSpPr txBox="1"/>
          <p:nvPr/>
        </p:nvSpPr>
        <p:spPr>
          <a:xfrm>
            <a:off x="1616968" y="116632"/>
            <a:ext cx="5910064" cy="769441"/>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W</a:t>
            </a:r>
            <a:r>
              <a:rPr lang="en-US" sz="2800" b="1" dirty="0" smtClean="0">
                <a:latin typeface="Times New Roman" pitchFamily="18" charset="0"/>
                <a:cs typeface="Times New Roman" pitchFamily="18" charset="0"/>
              </a:rPr>
              <a:t>IRANTO </a:t>
            </a:r>
            <a:r>
              <a:rPr lang="en-US" sz="4400" b="1" dirty="0" smtClean="0">
                <a:latin typeface="Times New Roman" pitchFamily="18" charset="0"/>
                <a:cs typeface="Times New Roman" pitchFamily="18" charset="0"/>
              </a:rPr>
              <a:t>G</a:t>
            </a:r>
            <a:r>
              <a:rPr lang="en-US" sz="2800" b="1" dirty="0" smtClean="0">
                <a:latin typeface="Times New Roman" pitchFamily="18" charset="0"/>
                <a:cs typeface="Times New Roman" pitchFamily="18" charset="0"/>
              </a:rPr>
              <a:t>ROUP </a:t>
            </a:r>
            <a:r>
              <a:rPr lang="en-US" sz="4400" b="1" dirty="0" smtClean="0">
                <a:latin typeface="Times New Roman" pitchFamily="18" charset="0"/>
                <a:cs typeface="Times New Roman" pitchFamily="18" charset="0"/>
              </a:rPr>
              <a:t>C</a:t>
            </a:r>
            <a:r>
              <a:rPr lang="en-US" sz="2800" b="1" dirty="0" smtClean="0">
                <a:latin typeface="Times New Roman" pitchFamily="18" charset="0"/>
                <a:cs typeface="Times New Roman" pitchFamily="18" charset="0"/>
              </a:rPr>
              <a:t>OMPANY</a:t>
            </a:r>
            <a:endParaRPr lang="en-SG" sz="4400" b="1" dirty="0">
              <a:latin typeface="Times New Roman" pitchFamily="18" charset="0"/>
              <a:cs typeface="Times New Roman" pitchFamily="18" charset="0"/>
            </a:endParaRPr>
          </a:p>
        </p:txBody>
      </p:sp>
      <p:sp>
        <p:nvSpPr>
          <p:cNvPr id="10" name="TextBox 9"/>
          <p:cNvSpPr txBox="1"/>
          <p:nvPr/>
        </p:nvSpPr>
        <p:spPr>
          <a:xfrm>
            <a:off x="2483768" y="5982024"/>
            <a:ext cx="4899248"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Tug Boat &amp; Barge Chartering Fleet</a:t>
            </a:r>
            <a:endParaRPr lang="en-SG" sz="2400" b="1" dirty="0">
              <a:solidFill>
                <a:srgbClr val="0000FF"/>
              </a:solidFill>
              <a:latin typeface="Times New Roman" pitchFamily="18" charset="0"/>
              <a:cs typeface="Times New Roman" pitchFamily="18" charset="0"/>
            </a:endParaRPr>
          </a:p>
        </p:txBody>
      </p:sp>
      <p:pic>
        <p:nvPicPr>
          <p:cNvPr id="58371" name="Picture 3" descr="_Pic19"/>
          <p:cNvPicPr>
            <a:picLocks noChangeAspect="1" noChangeArrowheads="1"/>
          </p:cNvPicPr>
          <p:nvPr/>
        </p:nvPicPr>
        <p:blipFill>
          <a:blip r:embed="rId3" cstate="print">
            <a:extLst>
              <a:ext uri="{28A0092B-C50C-407E-A947-70E740481C1C}">
                <a14:useLocalDpi xmlns:a14="http://schemas.microsoft.com/office/drawing/2010/main" val="0"/>
              </a:ext>
            </a:extLst>
          </a:blip>
          <a:srcRect l="887" t="70885" r="1419" b="4099"/>
          <a:stretch>
            <a:fillRect/>
          </a:stretch>
        </p:blipFill>
        <p:spPr bwMode="auto">
          <a:xfrm>
            <a:off x="217612" y="980727"/>
            <a:ext cx="6049321" cy="24482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8" descr="_Pic1"/>
          <p:cNvPicPr>
            <a:picLocks noChangeAspect="1" noChangeArrowheads="1"/>
          </p:cNvPicPr>
          <p:nvPr/>
        </p:nvPicPr>
        <p:blipFill>
          <a:blip r:embed="rId4" cstate="print">
            <a:extLst>
              <a:ext uri="{28A0092B-C50C-407E-A947-70E740481C1C}">
                <a14:useLocalDpi xmlns:a14="http://schemas.microsoft.com/office/drawing/2010/main" val="0"/>
              </a:ext>
            </a:extLst>
          </a:blip>
          <a:srcRect l="52359" t="24559" r="3300" b="9068"/>
          <a:stretch>
            <a:fillRect/>
          </a:stretch>
        </p:blipFill>
        <p:spPr bwMode="auto">
          <a:xfrm>
            <a:off x="6335838" y="980728"/>
            <a:ext cx="2308903" cy="24482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9" descr="_Pic3"/>
          <p:cNvPicPr>
            <a:picLocks noChangeAspect="1" noChangeArrowheads="1"/>
          </p:cNvPicPr>
          <p:nvPr/>
        </p:nvPicPr>
        <p:blipFill>
          <a:blip r:embed="rId5" cstate="print">
            <a:extLst>
              <a:ext uri="{28A0092B-C50C-407E-A947-70E740481C1C}">
                <a14:useLocalDpi xmlns:a14="http://schemas.microsoft.com/office/drawing/2010/main" val="0"/>
              </a:ext>
            </a:extLst>
          </a:blip>
          <a:srcRect l="36865" t="34761" r="23242" b="45213"/>
          <a:stretch>
            <a:fillRect/>
          </a:stretch>
        </p:blipFill>
        <p:spPr bwMode="auto">
          <a:xfrm>
            <a:off x="2197236" y="3645024"/>
            <a:ext cx="6472932" cy="2297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Users\Shawn\Pictures\Industrial\03.Pelayaran Sumber Bahari.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5115719"/>
            <a:ext cx="1584176" cy="143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541374"/>
      </p:ext>
    </p:extLst>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bg2"/>
          </a:outerShdw>
        </a:effectLst>
      </a:spPr>
      <a:bodyPr vert="horz" wrap="square" lIns="92075" tIns="46038" rIns="92075" bIns="46038" numCol="1" anchor="ctr" anchorCtr="0" compatLnSpc="1">
        <a:prstTxWarp prst="textNoShape">
          <a:avLst/>
        </a:prstTxWarp>
      </a:bodyPr>
      <a:lstStyle>
        <a:defPPr marL="457200" marR="0" indent="-457200"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l"/>
          <a:tabLst/>
          <a:defRPr kumimoji="0" lang="en-US" sz="2800" b="0" i="0" u="none" strike="noStrike" cap="none" normalizeH="0" baseline="0" smtClean="0">
            <a:ln>
              <a:noFill/>
            </a:ln>
            <a:solidFill>
              <a:srgbClr val="0000CC"/>
            </a:solidFill>
            <a:effectLst/>
            <a:latin typeface="Times New Roman" pitchFamily="18" charset="0"/>
            <a:ea typeface="楷体" pitchFamily="18"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bg2"/>
          </a:outerShdw>
        </a:effectLst>
      </a:spPr>
      <a:bodyPr vert="horz" wrap="square" lIns="92075" tIns="46038" rIns="92075" bIns="46038" numCol="1" anchor="ctr" anchorCtr="0" compatLnSpc="1">
        <a:prstTxWarp prst="textNoShape">
          <a:avLst/>
        </a:prstTxWarp>
      </a:bodyPr>
      <a:lstStyle>
        <a:defPPr marL="457200" marR="0" indent="-457200"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l"/>
          <a:tabLst/>
          <a:defRPr kumimoji="0" lang="en-US" sz="2800" b="0" i="0" u="none" strike="noStrike" cap="none" normalizeH="0" baseline="0" smtClean="0">
            <a:ln>
              <a:noFill/>
            </a:ln>
            <a:solidFill>
              <a:srgbClr val="0000CC"/>
            </a:solidFill>
            <a:effectLst/>
            <a:latin typeface="Times New Roman" pitchFamily="18" charset="0"/>
            <a:ea typeface="楷体" pitchFamily="18" charset="-122"/>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3398</TotalTime>
  <Words>1152</Words>
  <Application>Microsoft Office PowerPoint</Application>
  <PresentationFormat>On-screen Show (4:3)</PresentationFormat>
  <Paragraphs>345</Paragraphs>
  <Slides>81</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81</vt:i4>
      </vt:variant>
    </vt:vector>
  </HeadingPairs>
  <TitlesOfParts>
    <vt:vector size="91" baseType="lpstr">
      <vt:lpstr>SimSun</vt:lpstr>
      <vt:lpstr>SimSun</vt:lpstr>
      <vt:lpstr>楷体</vt:lpstr>
      <vt:lpstr>Arial</vt:lpstr>
      <vt:lpstr>Arial Rounded MT Bold</vt:lpstr>
      <vt:lpstr>Calibri</vt:lpstr>
      <vt:lpstr>Times New Roman</vt:lpstr>
      <vt:lpstr>Wingdings</vt:lpstr>
      <vt:lpstr>Office Theme</vt:lpstr>
      <vt:lpstr>Soaring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dc:creator>
  <cp:lastModifiedBy>xinying63</cp:lastModifiedBy>
  <cp:revision>211</cp:revision>
  <cp:lastPrinted>2014-09-18T02:40:00Z</cp:lastPrinted>
  <dcterms:created xsi:type="dcterms:W3CDTF">2010-10-07T10:33:50Z</dcterms:created>
  <dcterms:modified xsi:type="dcterms:W3CDTF">2015-08-29T09:58:54Z</dcterms:modified>
</cp:coreProperties>
</file>